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7" r:id="rId6"/>
    <p:sldId id="269" r:id="rId7"/>
    <p:sldId id="265" r:id="rId8"/>
    <p:sldId id="266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0" r:id="rId20"/>
    <p:sldId id="280" r:id="rId21"/>
    <p:sldId id="281" r:id="rId22"/>
    <p:sldId id="282" r:id="rId23"/>
    <p:sldId id="283" r:id="rId24"/>
    <p:sldId id="284" r:id="rId25"/>
    <p:sldId id="285" r:id="rId26"/>
    <p:sldId id="261" r:id="rId27"/>
    <p:sldId id="286" r:id="rId28"/>
    <p:sldId id="287" r:id="rId29"/>
    <p:sldId id="288" r:id="rId30"/>
    <p:sldId id="289" r:id="rId31"/>
    <p:sldId id="290" r:id="rId32"/>
    <p:sldId id="293" r:id="rId33"/>
    <p:sldId id="262" r:id="rId34"/>
    <p:sldId id="291" r:id="rId35"/>
    <p:sldId id="292" r:id="rId36"/>
    <p:sldId id="294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06" r:id="rId49"/>
    <p:sldId id="326" r:id="rId50"/>
    <p:sldId id="327" r:id="rId51"/>
    <p:sldId id="325" r:id="rId52"/>
    <p:sldId id="323" r:id="rId53"/>
    <p:sldId id="324" r:id="rId54"/>
    <p:sldId id="263" r:id="rId55"/>
    <p:sldId id="264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21f230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21f230c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f21f230c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21f230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21f230c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f21f230c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21f23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21f230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21f230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21f230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21f230c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21f230c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29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21f230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21f230c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21f230c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21f230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21f230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21f230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9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17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18" Type="http://schemas.openxmlformats.org/officeDocument/2006/relationships/image" Target="../media/image20.png"/><Relationship Id="rId21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110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34" Type="http://schemas.openxmlformats.org/officeDocument/2006/relationships/image" Target="../media/image51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31" Type="http://schemas.openxmlformats.org/officeDocument/2006/relationships/image" Target="../media/image48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05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05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2" Type="http://schemas.openxmlformats.org/officeDocument/2006/relationships/image" Target="../media/image139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38.png"/><Relationship Id="rId15" Type="http://schemas.openxmlformats.org/officeDocument/2006/relationships/image" Target="../media/image123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14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33.png"/><Relationship Id="rId18" Type="http://schemas.openxmlformats.org/officeDocument/2006/relationships/image" Target="../media/image145.png"/><Relationship Id="rId3" Type="http://schemas.openxmlformats.org/officeDocument/2006/relationships/image" Target="../media/image55.png"/><Relationship Id="rId21" Type="http://schemas.openxmlformats.org/officeDocument/2006/relationships/image" Target="../media/image148.png"/><Relationship Id="rId7" Type="http://schemas.openxmlformats.org/officeDocument/2006/relationships/image" Target="../media/image95.png"/><Relationship Id="rId12" Type="http://schemas.openxmlformats.org/officeDocument/2006/relationships/image" Target="../media/image132.png"/><Relationship Id="rId17" Type="http://schemas.openxmlformats.org/officeDocument/2006/relationships/image" Target="../media/image144.png"/><Relationship Id="rId2" Type="http://schemas.openxmlformats.org/officeDocument/2006/relationships/image" Target="../media/image3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31.png"/><Relationship Id="rId24" Type="http://schemas.openxmlformats.org/officeDocument/2006/relationships/image" Target="../media/image175.png"/><Relationship Id="rId5" Type="http://schemas.openxmlformats.org/officeDocument/2006/relationships/image" Target="../media/image88.png"/><Relationship Id="rId15" Type="http://schemas.openxmlformats.org/officeDocument/2006/relationships/image" Target="../media/image135.png"/><Relationship Id="rId23" Type="http://schemas.openxmlformats.org/officeDocument/2006/relationships/image" Target="../media/image161.png"/><Relationship Id="rId10" Type="http://schemas.openxmlformats.org/officeDocument/2006/relationships/image" Target="../media/image130.png"/><Relationship Id="rId19" Type="http://schemas.openxmlformats.org/officeDocument/2006/relationships/image" Target="../media/image146.png"/><Relationship Id="rId4" Type="http://schemas.openxmlformats.org/officeDocument/2006/relationships/image" Target="../media/image87.png"/><Relationship Id="rId9" Type="http://schemas.openxmlformats.org/officeDocument/2006/relationships/image" Target="../media/image104.png"/><Relationship Id="rId14" Type="http://schemas.openxmlformats.org/officeDocument/2006/relationships/image" Target="../media/image134.png"/><Relationship Id="rId22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0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12" Type="http://schemas.openxmlformats.org/officeDocument/2006/relationships/image" Target="../media/image1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78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3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12" Type="http://schemas.openxmlformats.org/officeDocument/2006/relationships/image" Target="../media/image1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81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12" Type="http://schemas.openxmlformats.org/officeDocument/2006/relationships/image" Target="../media/image18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84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186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.png"/><Relationship Id="rId7" Type="http://schemas.openxmlformats.org/officeDocument/2006/relationships/image" Target="../media/image9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161.png"/><Relationship Id="rId4" Type="http://schemas.openxmlformats.org/officeDocument/2006/relationships/image" Target="../media/image87.png"/><Relationship Id="rId9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neco.1997.9.8.17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s41598-018-33321-1" TargetMode="External"/><Relationship Id="rId5" Type="http://schemas.openxmlformats.org/officeDocument/2006/relationships/hyperlink" Target="https://doi.org/10.3115/v1/d14-1179" TargetMode="External"/><Relationship Id="rId4" Type="http://schemas.openxmlformats.org/officeDocument/2006/relationships/hyperlink" Target="https://doi.org/10.1109/78.65009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82C068-4E5D-4B4F-80FE-09486573CACD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BE0B8-448F-44B2-9AF5-B9BB745AE105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predicting the next word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Classical MLP: specify the size of the input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84BB7-70CD-43BF-AF34-1BB407814AB2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B211F-6F74-4AB8-A0D3-B9B2976AB75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975B6-4A33-45B1-8D56-611C30127843}"/>
              </a:ext>
            </a:extLst>
          </p:cNvPr>
          <p:cNvGrpSpPr/>
          <p:nvPr/>
        </p:nvGrpSpPr>
        <p:grpSpPr>
          <a:xfrm>
            <a:off x="8785192" y="312941"/>
            <a:ext cx="2871189" cy="1747360"/>
            <a:chOff x="7001150" y="2492449"/>
            <a:chExt cx="4883140" cy="2971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95DF8E-B338-4396-ABD2-FE151C9F9E16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6C8EECD-6194-42CE-91D2-176D5150A76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711086A-3CAD-4844-ACF0-2E12A63B958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BC0BC550-14E3-4696-97D4-B238F08C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74AE25-42C1-43EE-A133-23966C152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19DA0129-13F7-446F-B3B8-A76337D57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560075-8DCE-48FB-8CAB-EB2D3E8B7D1A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CBAAC23-5FE9-4CCB-84A4-82CEDF964F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38344B9-87D1-4F5B-9A4B-1A629139445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2B2B4E4-CB25-4418-A9F4-D087AED42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5A4BCC4E-591D-425B-8C17-6774F4A6A3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D96D6D11-E704-4549-9425-59910A24A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B8BF31-733C-457D-A12A-E3DBEDCE13A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0BAAD2-21E2-4BAD-987B-41E124C282D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DFC56A-F2F0-45DB-B443-EFA683F7B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300B0E-2A99-43DF-8F63-CA782E61F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76EE2B-AD11-466F-AA4D-75938A8DEBF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19A96-B2C1-48AE-933F-D8F3B88C08B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CF4310-E2B3-4664-ABEC-978A9E976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8A0F8B-0320-4D6E-ACCA-8C7096F56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D8F2F8-419E-4771-A5C7-39A2066A2BC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E6D2F-C1AD-415D-A5BA-7B9FCF66779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959B1A-F452-4D7D-9B84-9C2C70BEB80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C4ABDC-AE3D-4FD0-B842-255BE20514A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020EABC-4897-4B15-891B-449BD532B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8AD4FA8B-7C90-46EA-9CDB-ACD906737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5BAE6F7B-50DA-47A6-B4EA-9B6958548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5078AA-C828-4246-A9A1-B37407CB844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E8FBD2-760A-4F0E-964A-8855894E109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8F50E3C-E2D7-4933-9D70-B04F85011C48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25219-B18A-41CA-B9CE-E40EB44A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99C17B-51D1-48CB-88FD-083C5A00673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D8782B-E53C-4258-BA48-6CA3664F968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20170B-CA0E-42EF-BFC9-9A2A8DFF4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4424B7-DF27-47E5-A6A6-BE64304C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1D550-0DD6-46E0-ABAA-B9E3123AFF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FF86B-3FD9-4F6B-BA75-32FD9CAC8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430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7403977" y="3009530"/>
            <a:ext cx="73684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6838321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967711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Split the input vector in parts</a:t>
            </a:r>
          </a:p>
          <a:p>
            <a:pPr marL="50800" indent="0">
              <a:buNone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E915FF-4A68-496E-AFF4-3DAABC2B32E7}"/>
              </a:ext>
            </a:extLst>
          </p:cNvPr>
          <p:cNvGrpSpPr/>
          <p:nvPr/>
        </p:nvGrpSpPr>
        <p:grpSpPr>
          <a:xfrm>
            <a:off x="8785192" y="312941"/>
            <a:ext cx="463294" cy="1747360"/>
            <a:chOff x="7001150" y="2492449"/>
            <a:chExt cx="787941" cy="297180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C8733BD-E911-4742-BEAC-33956CAD7111}"/>
                </a:ext>
              </a:extLst>
            </p:cNvPr>
            <p:cNvSpPr/>
            <p:nvPr/>
          </p:nvSpPr>
          <p:spPr>
            <a:xfrm>
              <a:off x="7001150" y="2492449"/>
              <a:ext cx="787941" cy="29718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35DE360-6BE8-47F1-B552-BA992B67C667}"/>
                </a:ext>
              </a:extLst>
            </p:cNvPr>
            <p:cNvGrpSpPr/>
            <p:nvPr/>
          </p:nvGrpSpPr>
          <p:grpSpPr>
            <a:xfrm>
              <a:off x="7098427" y="2563245"/>
              <a:ext cx="660181" cy="2827506"/>
              <a:chOff x="6342434" y="2660514"/>
              <a:chExt cx="66018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DC4DB19-8C01-4D2C-9AB7-ED122B189004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86FD7C3-1D99-4F26-AAA0-E3550CC1D34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26F8F8C-4992-4727-8D62-4437EF296DD8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BB9D28D-6672-4817-8594-4119B58D3F7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BB9D28D-6672-4817-8594-4119B58D3F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D2C982-F9AF-4321-B7BE-B21971312F4E}"/>
              </a:ext>
            </a:extLst>
          </p:cNvPr>
          <p:cNvGrpSpPr/>
          <p:nvPr/>
        </p:nvGrpSpPr>
        <p:grpSpPr>
          <a:xfrm>
            <a:off x="11193087" y="312941"/>
            <a:ext cx="463294" cy="1747360"/>
            <a:chOff x="10308408" y="2493580"/>
            <a:chExt cx="787941" cy="297180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8FCD6A6-D44F-4723-957F-F2DE61ABAD47}"/>
                </a:ext>
              </a:extLst>
            </p:cNvPr>
            <p:cNvSpPr/>
            <p:nvPr/>
          </p:nvSpPr>
          <p:spPr>
            <a:xfrm>
              <a:off x="10308408" y="249358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248FE61-DAC7-4891-86B3-2D19CD91BBD8}"/>
                </a:ext>
              </a:extLst>
            </p:cNvPr>
            <p:cNvGrpSpPr/>
            <p:nvPr/>
          </p:nvGrpSpPr>
          <p:grpSpPr>
            <a:xfrm>
              <a:off x="10405685" y="2564376"/>
              <a:ext cx="660181" cy="2827506"/>
              <a:chOff x="6342434" y="2660514"/>
              <a:chExt cx="66018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2C15BA14-C865-40C6-ADCA-267C87BADFF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D16C6A6-B88F-4D5E-89B3-7139BF0D7C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643A68F5-4803-425E-81AE-695203A1BA4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26BE2A6-B4AD-4F8F-8971-D2E9265177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FE2DB358-DA3E-4851-8731-134E3ABE300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CBD42BBA-D693-44CA-A188-842FA75073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872078F-3438-4DA4-AADD-750A0C5EB01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872078F-3438-4DA4-AADD-750A0C5EB0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A6ED7C-C7DF-48AB-ABE7-90406CDAA89F}"/>
              </a:ext>
            </a:extLst>
          </p:cNvPr>
          <p:cNvCxnSpPr>
            <a:cxnSpLocks/>
          </p:cNvCxnSpPr>
          <p:nvPr/>
        </p:nvCxnSpPr>
        <p:spPr>
          <a:xfrm>
            <a:off x="9248486" y="559364"/>
            <a:ext cx="689177" cy="375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A0688-A7CD-4630-A47A-A2E957A514BE}"/>
              </a:ext>
            </a:extLst>
          </p:cNvPr>
          <p:cNvCxnSpPr>
            <a:cxnSpLocks/>
          </p:cNvCxnSpPr>
          <p:nvPr/>
        </p:nvCxnSpPr>
        <p:spPr>
          <a:xfrm>
            <a:off x="9248486" y="500173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284B4A-2519-45D3-9B24-1FAFE3F7A018}"/>
              </a:ext>
            </a:extLst>
          </p:cNvPr>
          <p:cNvCxnSpPr>
            <a:cxnSpLocks/>
          </p:cNvCxnSpPr>
          <p:nvPr/>
        </p:nvCxnSpPr>
        <p:spPr>
          <a:xfrm>
            <a:off x="9248486" y="618486"/>
            <a:ext cx="689177" cy="1043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DB5B2B-8F92-4F37-8E3D-3B5E173C5123}"/>
              </a:ext>
            </a:extLst>
          </p:cNvPr>
          <p:cNvCxnSpPr>
            <a:cxnSpLocks/>
          </p:cNvCxnSpPr>
          <p:nvPr/>
        </p:nvCxnSpPr>
        <p:spPr>
          <a:xfrm flipV="1">
            <a:off x="9248486" y="589878"/>
            <a:ext cx="689177" cy="299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5D00C6-5B93-466C-974D-9C8F399A3BA6}"/>
              </a:ext>
            </a:extLst>
          </p:cNvPr>
          <p:cNvCxnSpPr>
            <a:cxnSpLocks/>
          </p:cNvCxnSpPr>
          <p:nvPr/>
        </p:nvCxnSpPr>
        <p:spPr>
          <a:xfrm>
            <a:off x="9248486" y="968698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CE4626-EBFE-48C1-9DA6-1C5A9F2E7826}"/>
              </a:ext>
            </a:extLst>
          </p:cNvPr>
          <p:cNvCxnSpPr>
            <a:cxnSpLocks/>
          </p:cNvCxnSpPr>
          <p:nvPr/>
        </p:nvCxnSpPr>
        <p:spPr>
          <a:xfrm>
            <a:off x="9248486" y="1022956"/>
            <a:ext cx="689177" cy="743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C8F5C1-D0B8-4C00-8977-47340F49209D}"/>
              </a:ext>
            </a:extLst>
          </p:cNvPr>
          <p:cNvCxnSpPr>
            <a:cxnSpLocks/>
          </p:cNvCxnSpPr>
          <p:nvPr/>
        </p:nvCxnSpPr>
        <p:spPr>
          <a:xfrm flipV="1">
            <a:off x="9248486" y="687406"/>
            <a:ext cx="689177" cy="1050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09903C-1185-46FB-BC93-45C6642587A6}"/>
              </a:ext>
            </a:extLst>
          </p:cNvPr>
          <p:cNvCxnSpPr>
            <a:cxnSpLocks/>
          </p:cNvCxnSpPr>
          <p:nvPr/>
        </p:nvCxnSpPr>
        <p:spPr>
          <a:xfrm flipV="1">
            <a:off x="9248486" y="1060806"/>
            <a:ext cx="689177" cy="721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3FFE4A-721A-47F9-9DCB-2E18F9298FCC}"/>
              </a:ext>
            </a:extLst>
          </p:cNvPr>
          <p:cNvCxnSpPr>
            <a:cxnSpLocks/>
          </p:cNvCxnSpPr>
          <p:nvPr/>
        </p:nvCxnSpPr>
        <p:spPr>
          <a:xfrm>
            <a:off x="9248486" y="1827785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F1EE47-7399-40C2-9444-EE56A17248F9}"/>
              </a:ext>
            </a:extLst>
          </p:cNvPr>
          <p:cNvGrpSpPr/>
          <p:nvPr/>
        </p:nvGrpSpPr>
        <p:grpSpPr>
          <a:xfrm>
            <a:off x="9989139" y="312941"/>
            <a:ext cx="463294" cy="1747360"/>
            <a:chOff x="10308408" y="2493580"/>
            <a:chExt cx="787941" cy="297180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FF7AC34-7F29-4444-AAF7-C2DDF209F5AC}"/>
                </a:ext>
              </a:extLst>
            </p:cNvPr>
            <p:cNvSpPr/>
            <p:nvPr/>
          </p:nvSpPr>
          <p:spPr>
            <a:xfrm>
              <a:off x="10308408" y="249358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C5E676E-28DC-4CAD-A24B-773B84301532}"/>
                </a:ext>
              </a:extLst>
            </p:cNvPr>
            <p:cNvGrpSpPr/>
            <p:nvPr/>
          </p:nvGrpSpPr>
          <p:grpSpPr>
            <a:xfrm>
              <a:off x="10405685" y="2564376"/>
              <a:ext cx="660181" cy="2827506"/>
              <a:chOff x="6342434" y="2660514"/>
              <a:chExt cx="66018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8A95A544-43B1-4C75-8B39-4F564D97149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7F1471EB-4338-42A8-A7AC-762A5B010D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0C7E652-19E0-4D59-B615-3DE563987BF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74E933C-E944-454E-AAA8-AB8A02D4D7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6EB0F704-7C44-460E-8102-9731F37151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12D59927-EC9D-4733-83F9-B84A64EAC0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194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64EA3C8-BD0A-4CA4-9268-C1EE117CF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64EA3C8-BD0A-4CA4-9268-C1EE117CFB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377751" y="4126105"/>
                    <a:ext cx="673938" cy="57579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22A41E-33CB-4196-BD0D-FC2FA6CEB6E8}"/>
              </a:ext>
            </a:extLst>
          </p:cNvPr>
          <p:cNvCxnSpPr>
            <a:cxnSpLocks/>
          </p:cNvCxnSpPr>
          <p:nvPr/>
        </p:nvCxnSpPr>
        <p:spPr>
          <a:xfrm>
            <a:off x="10452433" y="559364"/>
            <a:ext cx="689177" cy="375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3A033B-7EFE-4CC1-9830-774B00C25074}"/>
              </a:ext>
            </a:extLst>
          </p:cNvPr>
          <p:cNvCxnSpPr>
            <a:cxnSpLocks/>
          </p:cNvCxnSpPr>
          <p:nvPr/>
        </p:nvCxnSpPr>
        <p:spPr>
          <a:xfrm>
            <a:off x="10452433" y="500173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800AE0-3782-4503-8C83-A36DF68A3973}"/>
              </a:ext>
            </a:extLst>
          </p:cNvPr>
          <p:cNvCxnSpPr>
            <a:cxnSpLocks/>
          </p:cNvCxnSpPr>
          <p:nvPr/>
        </p:nvCxnSpPr>
        <p:spPr>
          <a:xfrm>
            <a:off x="10452433" y="618486"/>
            <a:ext cx="689177" cy="1043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6FDE70-0DA0-47CD-A1C0-555EA2DE479F}"/>
              </a:ext>
            </a:extLst>
          </p:cNvPr>
          <p:cNvCxnSpPr>
            <a:cxnSpLocks/>
          </p:cNvCxnSpPr>
          <p:nvPr/>
        </p:nvCxnSpPr>
        <p:spPr>
          <a:xfrm flipV="1">
            <a:off x="10452433" y="589878"/>
            <a:ext cx="689177" cy="2998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D3C33D-36B7-4E79-A172-FEF2E5B50395}"/>
              </a:ext>
            </a:extLst>
          </p:cNvPr>
          <p:cNvCxnSpPr>
            <a:cxnSpLocks/>
          </p:cNvCxnSpPr>
          <p:nvPr/>
        </p:nvCxnSpPr>
        <p:spPr>
          <a:xfrm>
            <a:off x="10452433" y="968698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23EA15-D64E-4C2F-9E4C-CB045BDCCEB4}"/>
              </a:ext>
            </a:extLst>
          </p:cNvPr>
          <p:cNvCxnSpPr>
            <a:cxnSpLocks/>
          </p:cNvCxnSpPr>
          <p:nvPr/>
        </p:nvCxnSpPr>
        <p:spPr>
          <a:xfrm>
            <a:off x="10452433" y="1022956"/>
            <a:ext cx="689177" cy="743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26E4D8-40EA-4F79-9B94-A4ED10737F1F}"/>
              </a:ext>
            </a:extLst>
          </p:cNvPr>
          <p:cNvCxnSpPr>
            <a:cxnSpLocks/>
          </p:cNvCxnSpPr>
          <p:nvPr/>
        </p:nvCxnSpPr>
        <p:spPr>
          <a:xfrm flipV="1">
            <a:off x="10452433" y="687406"/>
            <a:ext cx="689177" cy="1050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C0AB32-0D41-4EE1-B6D3-79F2AA32CA60}"/>
              </a:ext>
            </a:extLst>
          </p:cNvPr>
          <p:cNvCxnSpPr>
            <a:cxnSpLocks/>
          </p:cNvCxnSpPr>
          <p:nvPr/>
        </p:nvCxnSpPr>
        <p:spPr>
          <a:xfrm flipV="1">
            <a:off x="10452433" y="1060806"/>
            <a:ext cx="689177" cy="7217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D2D27E-371E-45B1-BF49-6E98A2DA0125}"/>
              </a:ext>
            </a:extLst>
          </p:cNvPr>
          <p:cNvCxnSpPr>
            <a:cxnSpLocks/>
          </p:cNvCxnSpPr>
          <p:nvPr/>
        </p:nvCxnSpPr>
        <p:spPr>
          <a:xfrm>
            <a:off x="10452433" y="1827785"/>
            <a:ext cx="689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CD698-F56C-41E7-9B28-90D360E08811}"/>
              </a:ext>
            </a:extLst>
          </p:cNvPr>
          <p:cNvGrpSpPr/>
          <p:nvPr/>
        </p:nvGrpSpPr>
        <p:grpSpPr>
          <a:xfrm rot="5400000">
            <a:off x="8115877" y="3664734"/>
            <a:ext cx="463294" cy="2561539"/>
            <a:chOff x="6426504" y="4212123"/>
            <a:chExt cx="463294" cy="25615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>
              <a:off x="6426504" y="4212123"/>
              <a:ext cx="463294" cy="25615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E5888A4-3828-4CE5-905A-A9F31F63547F}"/>
                </a:ext>
              </a:extLst>
            </p:cNvPr>
            <p:cNvGrpSpPr/>
            <p:nvPr/>
          </p:nvGrpSpPr>
          <p:grpSpPr>
            <a:xfrm>
              <a:off x="6480841" y="4275351"/>
              <a:ext cx="354620" cy="2435083"/>
              <a:chOff x="6482271" y="4253751"/>
              <a:chExt cx="354620" cy="2435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C7729A64-C245-4D00-B24F-4C50234233F5}"/>
                      </a:ext>
                    </a:extLst>
                  </p:cNvPr>
                  <p:cNvSpPr/>
                  <p:nvPr/>
                </p:nvSpPr>
                <p:spPr>
                  <a:xfrm>
                    <a:off x="6482271" y="4253751"/>
                    <a:ext cx="354620" cy="354620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  <a:lumOff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C7729A64-C245-4D00-B24F-4C50234233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4253751"/>
                    <a:ext cx="354620" cy="35462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E6FF2C4B-1CBC-4867-AE92-79F5FE5C0EAC}"/>
                      </a:ext>
                    </a:extLst>
                  </p:cNvPr>
                  <p:cNvSpPr/>
                  <p:nvPr/>
                </p:nvSpPr>
                <p:spPr>
                  <a:xfrm>
                    <a:off x="6482271" y="4669844"/>
                    <a:ext cx="354620" cy="354620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  <a:lumOff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E6FF2C4B-1CBC-4867-AE92-79F5FE5C0E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4669844"/>
                    <a:ext cx="354620" cy="35462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2432E05-127A-434C-89FF-E80F446E730F}"/>
                      </a:ext>
                    </a:extLst>
                  </p:cNvPr>
                  <p:cNvSpPr/>
                  <p:nvPr/>
                </p:nvSpPr>
                <p:spPr>
                  <a:xfrm>
                    <a:off x="6482271" y="5085937"/>
                    <a:ext cx="354620" cy="354620"/>
                  </a:xfrm>
                  <a:prstGeom prst="ellipse">
                    <a:avLst/>
                  </a:prstGeom>
                  <a:solidFill>
                    <a:schemeClr val="bg2">
                      <a:lumMod val="25000"/>
                      <a:lumOff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2432E05-127A-434C-89FF-E80F446E73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5085937"/>
                    <a:ext cx="354620" cy="35462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4095B928-6111-467E-ACD2-5597010D8C8D}"/>
                      </a:ext>
                    </a:extLst>
                  </p:cNvPr>
                  <p:cNvSpPr/>
                  <p:nvPr/>
                </p:nvSpPr>
                <p:spPr>
                  <a:xfrm>
                    <a:off x="6482271" y="5502030"/>
                    <a:ext cx="354620" cy="354620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4095B928-6111-467E-ACD2-5597010D8C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5502030"/>
                    <a:ext cx="354620" cy="35462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DAFAD743-B55C-4543-BBCA-7D03DAA2E64C}"/>
                      </a:ext>
                    </a:extLst>
                  </p:cNvPr>
                  <p:cNvSpPr/>
                  <p:nvPr/>
                </p:nvSpPr>
                <p:spPr>
                  <a:xfrm>
                    <a:off x="6482271" y="5918123"/>
                    <a:ext cx="354620" cy="354620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DAFAD743-B55C-4543-BBCA-7D03DAA2E6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5918123"/>
                    <a:ext cx="354620" cy="35462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99835BD7-4BBF-40B7-9DEE-BCFC44EE7814}"/>
                      </a:ext>
                    </a:extLst>
                  </p:cNvPr>
                  <p:cNvSpPr/>
                  <p:nvPr/>
                </p:nvSpPr>
                <p:spPr>
                  <a:xfrm>
                    <a:off x="6482271" y="6334214"/>
                    <a:ext cx="354620" cy="354620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16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99835BD7-4BBF-40B7-9DEE-BCFC44EE78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2271" y="6334214"/>
                    <a:ext cx="354620" cy="354620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3D8C1A-53CE-48ED-9DC9-0EB7A074965A}"/>
              </a:ext>
            </a:extLst>
          </p:cNvPr>
          <p:cNvSpPr txBox="1"/>
          <p:nvPr/>
        </p:nvSpPr>
        <p:spPr>
          <a:xfrm>
            <a:off x="7477041" y="519115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Corbel" panose="020B0503020204020204" pitchFamily="34" charset="0"/>
              </a:rPr>
              <a:t>for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01AE67-5B1F-41DC-8947-65B7228B7E81}"/>
              </a:ext>
            </a:extLst>
          </p:cNvPr>
          <p:cNvSpPr txBox="1"/>
          <p:nvPr/>
        </p:nvSpPr>
        <p:spPr>
          <a:xfrm>
            <a:off x="8816812" y="5191152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7709719" y="5895189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8347074" y="5320186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7C297-3FDB-40B8-8DE4-645AB8EDD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21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can’t model long-term dependencies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France</a:t>
            </a:r>
            <a:r>
              <a:rPr lang="en-US" dirty="0"/>
              <a:t> is where I grew up, but now I live in Boston. I speak fluent …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Information from the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distant past </a:t>
            </a:r>
            <a:r>
              <a:rPr lang="en-US" dirty="0">
                <a:sym typeface="Wingdings" panose="05000000000000000000" pitchFamily="2" charset="2"/>
              </a:rPr>
              <a:t>is required to accurately predict the next 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49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93AC95A-90E6-4391-9C74-C2B0711AA79A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CAEEA0-C98A-4BB6-99BA-A71B66358094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3FABAD-241C-4ACB-A712-6613A670CBDE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D30A1A-AC7C-4379-8422-060236A928C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entire sequence as sets of counts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morning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took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my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dog</a:t>
            </a:r>
            <a:r>
              <a:rPr lang="en-US" dirty="0"/>
              <a:t>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Fixed length vector with word counts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Bag of words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EE9C307-D381-4CCD-945D-25783C84BCDC}"/>
              </a:ext>
            </a:extLst>
          </p:cNvPr>
          <p:cNvSpPr/>
          <p:nvPr/>
        </p:nvSpPr>
        <p:spPr>
          <a:xfrm rot="5400000">
            <a:off x="9273468" y="2415867"/>
            <a:ext cx="463294" cy="46327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8867310" y="5681928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9504665" y="5106925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FF2C4B-1CBC-4867-AE92-79F5FE5C0EAC}"/>
                  </a:ext>
                </a:extLst>
              </p:cNvPr>
              <p:cNvSpPr/>
              <p:nvPr/>
            </p:nvSpPr>
            <p:spPr>
              <a:xfrm rot="5400000">
                <a:off x="9742006" y="4554933"/>
                <a:ext cx="354620" cy="354620"/>
              </a:xfrm>
              <a:prstGeom prst="ellipse">
                <a:avLst/>
              </a:prstGeom>
              <a:solidFill>
                <a:schemeClr val="accent6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FF2C4B-1CBC-4867-AE92-79F5FE5C0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742006" y="4554933"/>
                <a:ext cx="354620" cy="3546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2432E05-127A-434C-89FF-E80F446E730F}"/>
                  </a:ext>
                </a:extLst>
              </p:cNvPr>
              <p:cNvSpPr/>
              <p:nvPr/>
            </p:nvSpPr>
            <p:spPr>
              <a:xfrm rot="5400000">
                <a:off x="9327805" y="4554933"/>
                <a:ext cx="354620" cy="35462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2432E05-127A-434C-89FF-E80F446E7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327805" y="4554933"/>
                <a:ext cx="354620" cy="3546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5B928-6111-467E-ACD2-5597010D8C8D}"/>
                  </a:ext>
                </a:extLst>
              </p:cNvPr>
              <p:cNvSpPr/>
              <p:nvPr/>
            </p:nvSpPr>
            <p:spPr>
              <a:xfrm rot="5400000">
                <a:off x="8913604" y="4554933"/>
                <a:ext cx="354620" cy="354620"/>
              </a:xfrm>
              <a:prstGeom prst="ellipse">
                <a:avLst/>
              </a:prstGeom>
              <a:solidFill>
                <a:schemeClr val="accent6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5B928-6111-467E-ACD2-5597010D8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913604" y="4554933"/>
                <a:ext cx="354620" cy="3546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9835BD7-4BBF-40B7-9DEE-BCFC44EE7814}"/>
                  </a:ext>
                </a:extLst>
              </p:cNvPr>
              <p:cNvSpPr/>
              <p:nvPr/>
            </p:nvSpPr>
            <p:spPr>
              <a:xfrm rot="5400000">
                <a:off x="8085202" y="4554933"/>
                <a:ext cx="354620" cy="35462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9835BD7-4BBF-40B7-9DEE-BCFC44EE7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085202" y="4554933"/>
                <a:ext cx="354620" cy="35462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29B33A2-B308-4FD8-8B03-73273AC665A5}"/>
                  </a:ext>
                </a:extLst>
              </p:cNvPr>
              <p:cNvSpPr/>
              <p:nvPr/>
            </p:nvSpPr>
            <p:spPr>
              <a:xfrm rot="5400000">
                <a:off x="7671001" y="4554933"/>
                <a:ext cx="354620" cy="354620"/>
              </a:xfrm>
              <a:prstGeom prst="ellipse">
                <a:avLst/>
              </a:prstGeom>
              <a:solidFill>
                <a:schemeClr val="accent6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29B33A2-B308-4FD8-8B03-73273AC66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71001" y="4554933"/>
                <a:ext cx="354620" cy="3546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FFAE63-ABF1-4BA6-A0D3-2FEFEF67302B}"/>
                  </a:ext>
                </a:extLst>
              </p:cNvPr>
              <p:cNvSpPr/>
              <p:nvPr/>
            </p:nvSpPr>
            <p:spPr>
              <a:xfrm rot="5400000">
                <a:off x="7256800" y="4554933"/>
                <a:ext cx="354620" cy="35462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FFAE63-ABF1-4BA6-A0D3-2FEFEF673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56800" y="4554933"/>
                <a:ext cx="354620" cy="35462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9861621-4980-492F-9D7B-135547492CA2}"/>
                  </a:ext>
                </a:extLst>
              </p:cNvPr>
              <p:cNvSpPr/>
              <p:nvPr/>
            </p:nvSpPr>
            <p:spPr>
              <a:xfrm rot="5400000">
                <a:off x="10570408" y="4554933"/>
                <a:ext cx="354620" cy="354620"/>
              </a:xfrm>
              <a:prstGeom prst="ellipse">
                <a:avLst/>
              </a:prstGeom>
              <a:solidFill>
                <a:schemeClr val="accent6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9861621-4980-492F-9D7B-135547492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570408" y="4554933"/>
                <a:ext cx="354620" cy="35462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03F5D2-03DC-486D-9375-CB45BEC00E54}"/>
                  </a:ext>
                </a:extLst>
              </p:cNvPr>
              <p:cNvSpPr/>
              <p:nvPr/>
            </p:nvSpPr>
            <p:spPr>
              <a:xfrm rot="5400000">
                <a:off x="10984609" y="4554933"/>
                <a:ext cx="354620" cy="3546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03F5D2-03DC-486D-9375-CB45BEC00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984609" y="4554933"/>
                <a:ext cx="354620" cy="35462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8C3535-916A-4BE4-ABAB-2283CD33BF1F}"/>
                  </a:ext>
                </a:extLst>
              </p:cNvPr>
              <p:cNvSpPr/>
              <p:nvPr/>
            </p:nvSpPr>
            <p:spPr>
              <a:xfrm rot="5400000">
                <a:off x="11398811" y="4554933"/>
                <a:ext cx="354620" cy="35462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8C3535-916A-4BE4-ABAB-2283CD33B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398811" y="4554933"/>
                <a:ext cx="354620" cy="35462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C5C6A-B6F1-4EAE-BE3D-3618D5D96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17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counts don’t preserve order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good, not bad at all</a:t>
            </a:r>
          </a:p>
          <a:p>
            <a:pPr marL="5080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bad, not good at all</a:t>
            </a:r>
          </a:p>
          <a:p>
            <a:pPr marL="508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Same bag of words encoding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Very different meaning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14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3336587" y="3009530"/>
            <a:ext cx="480423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4984103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797112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really big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5503856" y="6258476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6141211" y="5683473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0827D-57D6-4C98-B197-06A487BA9D30}"/>
              </a:ext>
            </a:extLst>
          </p:cNvPr>
          <p:cNvGrpSpPr/>
          <p:nvPr/>
        </p:nvGrpSpPr>
        <p:grpSpPr>
          <a:xfrm>
            <a:off x="2394622" y="4699859"/>
            <a:ext cx="7402753" cy="891403"/>
            <a:chOff x="2394622" y="4699859"/>
            <a:chExt cx="7402753" cy="89140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165933-EA02-4094-A12A-84638B764E36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95BCFB-EC56-4683-851F-31EC21E93CE8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B74892-8A16-4920-B34F-3AD9B536D576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F376C0-746E-4E89-B606-926CFDC89E21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0324F-E380-4954-A4B1-7E59E4E07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110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does not scale to large vocabularies and window sizes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Input dimensionality =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word encoding dimensionality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Dutch language: 400K words </a:t>
                </a:r>
                <a:r>
                  <a:rPr lang="en-US" dirty="0">
                    <a:sym typeface="Wingdings" panose="05000000000000000000" pitchFamily="2" charset="2"/>
                  </a:rPr>
                  <a:t> bit-wise encoding: 19</a:t>
                </a:r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Window size: 100 words  almost a 2000 dimensional input</a:t>
                </a: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18"/>
                <a:stretch>
                  <a:fillRect l="-754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39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no parameter sharing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F5253-26EC-44BC-878F-DFFD05292E8C}"/>
              </a:ext>
            </a:extLst>
          </p:cNvPr>
          <p:cNvGrpSpPr/>
          <p:nvPr/>
        </p:nvGrpSpPr>
        <p:grpSpPr>
          <a:xfrm>
            <a:off x="2394622" y="4394887"/>
            <a:ext cx="7402753" cy="891404"/>
            <a:chOff x="2394622" y="5132720"/>
            <a:chExt cx="7402753" cy="89140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322F473-C3A7-4A93-B440-C30428D295F6}"/>
                </a:ext>
              </a:extLst>
            </p:cNvPr>
            <p:cNvSpPr/>
            <p:nvPr/>
          </p:nvSpPr>
          <p:spPr>
            <a:xfrm rot="5400000">
              <a:off x="5864352" y="1676990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/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/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/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/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/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/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D9B152-1178-4232-AB48-E99351C25112}"/>
                </a:ext>
              </a:extLst>
            </p:cNvPr>
            <p:cNvSpPr txBox="1"/>
            <p:nvPr/>
          </p:nvSpPr>
          <p:spPr>
            <a:xfrm>
              <a:off x="6510790" y="562401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88053C-6D76-4443-BBE9-4263EA9A997E}"/>
                </a:ext>
              </a:extLst>
            </p:cNvPr>
            <p:cNvSpPr txBox="1"/>
            <p:nvPr/>
          </p:nvSpPr>
          <p:spPr>
            <a:xfrm>
              <a:off x="7503390" y="5624014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/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/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/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/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/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/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/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/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/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5BB49A-166C-4BC3-B27C-E7E7E55EF98C}"/>
                </a:ext>
              </a:extLst>
            </p:cNvPr>
            <p:cNvSpPr txBox="1"/>
            <p:nvPr/>
          </p:nvSpPr>
          <p:spPr>
            <a:xfrm>
              <a:off x="8919468" y="513272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CC1DD-77A6-4D18-828E-6BA79CCF3AB1}"/>
                </a:ext>
              </a:extLst>
            </p:cNvPr>
            <p:cNvSpPr txBox="1"/>
            <p:nvPr/>
          </p:nvSpPr>
          <p:spPr>
            <a:xfrm>
              <a:off x="2924970" y="5622149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25E5E6-4CC6-46AF-AB5C-9C418A0D69E8}"/>
                </a:ext>
              </a:extLst>
            </p:cNvPr>
            <p:cNvSpPr txBox="1"/>
            <p:nvPr/>
          </p:nvSpPr>
          <p:spPr>
            <a:xfrm>
              <a:off x="3950282" y="5620093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3D53B5-EE3D-4AC7-B0CE-1F2BB9626BC1}"/>
                </a:ext>
              </a:extLst>
            </p:cNvPr>
            <p:cNvSpPr txBox="1"/>
            <p:nvPr/>
          </p:nvSpPr>
          <p:spPr>
            <a:xfrm>
              <a:off x="5114152" y="5620093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B17DB-4EA3-4760-B40A-E66B6EC23BAF}"/>
              </a:ext>
            </a:extLst>
          </p:cNvPr>
          <p:cNvSpPr/>
          <p:nvPr/>
        </p:nvSpPr>
        <p:spPr>
          <a:xfrm>
            <a:off x="914400" y="3838091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Each of these inputs has </a:t>
            </a:r>
            <a:r>
              <a:rPr lang="en-US" sz="2000" b="1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separate parameter connections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to the next (hidden) 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5A835E-87D4-48ED-93DC-5D1E2D9A7F52}"/>
              </a:ext>
            </a:extLst>
          </p:cNvPr>
          <p:cNvSpPr/>
          <p:nvPr/>
        </p:nvSpPr>
        <p:spPr>
          <a:xfrm>
            <a:off x="914400" y="5433469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 Things we learn about the sequence won’t transfer if they appear elsewhere in the sequence</a:t>
            </a:r>
          </a:p>
        </p:txBody>
      </p:sp>
    </p:spTree>
    <p:extLst>
      <p:ext uri="{BB962C8B-B14F-4D97-AF65-F5344CB8AC3E}">
        <p14:creationId xmlns:p14="http://schemas.microsoft.com/office/powerpoint/2010/main" val="36457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B75D-BEEE-4848-842C-835CC531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862B6-6B40-45E0-9187-21AEC64D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200" dirty="0"/>
              <a:t>To model sequences, we need to</a:t>
            </a:r>
          </a:p>
          <a:p>
            <a:r>
              <a:rPr lang="en-US" sz="2200" dirty="0"/>
              <a:t>Handle </a:t>
            </a:r>
            <a:r>
              <a:rPr lang="en-US" sz="2200" b="1" dirty="0"/>
              <a:t>variable-length</a:t>
            </a:r>
            <a:r>
              <a:rPr lang="en-US" sz="2200" dirty="0"/>
              <a:t> sequences</a:t>
            </a:r>
          </a:p>
          <a:p>
            <a:r>
              <a:rPr lang="en-US" sz="2200" dirty="0"/>
              <a:t>Track </a:t>
            </a:r>
            <a:r>
              <a:rPr lang="en-US" sz="2200" b="1" dirty="0"/>
              <a:t>long-term</a:t>
            </a:r>
            <a:r>
              <a:rPr lang="en-US" sz="2200" dirty="0"/>
              <a:t> dependencies</a:t>
            </a:r>
          </a:p>
          <a:p>
            <a:r>
              <a:rPr lang="en-US" sz="2200" dirty="0"/>
              <a:t>Maintain information about </a:t>
            </a:r>
            <a:r>
              <a:rPr lang="en-US" sz="2200" b="1" dirty="0"/>
              <a:t>ordering</a:t>
            </a:r>
          </a:p>
          <a:p>
            <a:r>
              <a:rPr lang="en-US" sz="2200" b="1" dirty="0"/>
              <a:t>Share parameters </a:t>
            </a:r>
            <a:r>
              <a:rPr lang="en-US" sz="2200" dirty="0"/>
              <a:t>across the sequence</a:t>
            </a:r>
          </a:p>
          <a:p>
            <a:endParaRPr lang="en-US" sz="2200" dirty="0"/>
          </a:p>
          <a:p>
            <a:pPr marL="5080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 Recurrent Neural Networks (RNNs) are a suitable approach for sequence modelling problems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6C7E-19BF-49A2-9392-AEC2F66B2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52E5F9-3377-442B-B639-F410F02C8E0B}"/>
              </a:ext>
            </a:extLst>
          </p:cNvPr>
          <p:cNvGrpSpPr/>
          <p:nvPr/>
        </p:nvGrpSpPr>
        <p:grpSpPr>
          <a:xfrm>
            <a:off x="7957226" y="1459436"/>
            <a:ext cx="2509736" cy="4187183"/>
            <a:chOff x="8171234" y="1459436"/>
            <a:chExt cx="2509736" cy="41871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0555DC-3994-4154-A671-81A8C49C8249}"/>
                </a:ext>
              </a:extLst>
            </p:cNvPr>
            <p:cNvSpPr/>
            <p:nvPr/>
          </p:nvSpPr>
          <p:spPr>
            <a:xfrm>
              <a:off x="8171234" y="292802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B54F527-D8BE-4A49-9624-1789296B575A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 flipH="1">
              <a:off x="8171234" y="3555460"/>
              <a:ext cx="2509736" cy="12700"/>
            </a:xfrm>
            <a:prstGeom prst="bentConnector5">
              <a:avLst>
                <a:gd name="adj1" fmla="val -9109"/>
                <a:gd name="adj2" fmla="val -6510646"/>
                <a:gd name="adj3" fmla="val 10910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/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/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61C583-1351-422B-843B-45CBB92D9FC8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9426102" y="4182893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E30BE8-7A5F-4C60-9BB6-20F0F768722E}"/>
                </a:ext>
              </a:extLst>
            </p:cNvPr>
            <p:cNvCxnSpPr>
              <a:cxnSpLocks/>
              <a:stCxn id="5" idx="0"/>
              <a:endCxn id="10" idx="4"/>
            </p:cNvCxnSpPr>
            <p:nvPr/>
          </p:nvCxnSpPr>
          <p:spPr>
            <a:xfrm flipV="1">
              <a:off x="9426102" y="2276560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19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C0D085-B6B1-471D-AD17-2B34C87D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E09421-4B34-449E-BAAF-EF4229B17F3E}"/>
              </a:ext>
            </a:extLst>
          </p:cNvPr>
          <p:cNvGrpSpPr/>
          <p:nvPr/>
        </p:nvGrpSpPr>
        <p:grpSpPr>
          <a:xfrm>
            <a:off x="1783403" y="1947600"/>
            <a:ext cx="648512" cy="3323166"/>
            <a:chOff x="1611548" y="1690688"/>
            <a:chExt cx="817124" cy="418718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CA0899-A596-487F-A94B-B0B4F9CA00A5}"/>
                </a:ext>
              </a:extLst>
            </p:cNvPr>
            <p:cNvSpPr/>
            <p:nvPr/>
          </p:nvSpPr>
          <p:spPr>
            <a:xfrm>
              <a:off x="1611548" y="3159279"/>
              <a:ext cx="817124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/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/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6BCE34-D24A-4DCB-9495-18E655A8CF66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flipV="1">
              <a:off x="2020110" y="4414145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8DCDDE-D4FD-4927-B4DF-AC92DFB706B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2020110" y="2507812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FB6907-7D74-471F-BF81-464D5A5A0523}"/>
              </a:ext>
            </a:extLst>
          </p:cNvPr>
          <p:cNvGrpSpPr/>
          <p:nvPr/>
        </p:nvGrpSpPr>
        <p:grpSpPr>
          <a:xfrm>
            <a:off x="4100209" y="1947600"/>
            <a:ext cx="2276273" cy="3325096"/>
            <a:chOff x="4302869" y="1947600"/>
            <a:chExt cx="2276273" cy="332509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BEB24F-2A81-4ECE-829B-285BF41DB6B1}"/>
                </a:ext>
              </a:extLst>
            </p:cNvPr>
            <p:cNvSpPr/>
            <p:nvPr/>
          </p:nvSpPr>
          <p:spPr>
            <a:xfrm>
              <a:off x="4302869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58A280-A083-4120-8549-BCCAE0660194}"/>
                </a:ext>
              </a:extLst>
            </p:cNvPr>
            <p:cNvSpPr/>
            <p:nvPr/>
          </p:nvSpPr>
          <p:spPr>
            <a:xfrm>
              <a:off x="4302869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655EE7-00DC-46AC-A58B-28E4566891AB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V="1">
              <a:off x="4627125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9ED7D-F02F-4F14-9183-0241661B6A7F}"/>
                </a:ext>
              </a:extLst>
            </p:cNvPr>
            <p:cNvSpPr/>
            <p:nvPr/>
          </p:nvSpPr>
          <p:spPr>
            <a:xfrm>
              <a:off x="5116750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F79DF4-6FA2-4E7E-AAC8-369881D12381}"/>
                </a:ext>
              </a:extLst>
            </p:cNvPr>
            <p:cNvSpPr/>
            <p:nvPr/>
          </p:nvSpPr>
          <p:spPr>
            <a:xfrm>
              <a:off x="5116750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CD344A-8C22-4230-BFB9-A02C3B0C0800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5441006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A077258-1EA9-4B45-875D-2BD30F1E665A}"/>
                </a:ext>
              </a:extLst>
            </p:cNvPr>
            <p:cNvSpPr/>
            <p:nvPr/>
          </p:nvSpPr>
          <p:spPr>
            <a:xfrm>
              <a:off x="5930630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FDFEC8-B932-46EC-8F0E-70A1A7E45486}"/>
                </a:ext>
              </a:extLst>
            </p:cNvPr>
            <p:cNvSpPr/>
            <p:nvPr/>
          </p:nvSpPr>
          <p:spPr>
            <a:xfrm>
              <a:off x="5930630" y="194760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C8006F-FCDB-4378-9702-2586E196BC7B}"/>
                </a:ext>
              </a:extLst>
            </p:cNvPr>
            <p:cNvSpPr/>
            <p:nvPr/>
          </p:nvSpPr>
          <p:spPr>
            <a:xfrm>
              <a:off x="5930630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6EEE87-5D5D-467D-97EA-108C4D25BACB}"/>
                </a:ext>
              </a:extLst>
            </p:cNvPr>
            <p:cNvCxnSpPr>
              <a:cxnSpLocks/>
              <a:stCxn id="33" idx="0"/>
              <a:endCxn id="31" idx="2"/>
            </p:cNvCxnSpPr>
            <p:nvPr/>
          </p:nvCxnSpPr>
          <p:spPr>
            <a:xfrm flipV="1">
              <a:off x="6254886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B6B0CFB-D0FB-4B0D-9403-3E7ACA9AB0CD}"/>
                </a:ext>
              </a:extLst>
            </p:cNvPr>
            <p:cNvCxnSpPr>
              <a:cxnSpLocks/>
              <a:stCxn id="31" idx="0"/>
              <a:endCxn id="32" idx="4"/>
            </p:cNvCxnSpPr>
            <p:nvPr/>
          </p:nvCxnSpPr>
          <p:spPr>
            <a:xfrm flipV="1">
              <a:off x="6254886" y="259611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FE972-881D-43EB-AA4B-F5955C25671E}"/>
              </a:ext>
            </a:extLst>
          </p:cNvPr>
          <p:cNvGrpSpPr/>
          <p:nvPr/>
        </p:nvGrpSpPr>
        <p:grpSpPr>
          <a:xfrm>
            <a:off x="7107677" y="1945670"/>
            <a:ext cx="2276273" cy="3325096"/>
            <a:chOff x="7107677" y="1945670"/>
            <a:chExt cx="2276273" cy="332509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6E6E2E-F7CE-4948-A4EE-44DC396840F6}"/>
                </a:ext>
              </a:extLst>
            </p:cNvPr>
            <p:cNvSpPr/>
            <p:nvPr/>
          </p:nvSpPr>
          <p:spPr>
            <a:xfrm>
              <a:off x="7107677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09E732-E29E-4D01-9DF2-20D259BDAFC3}"/>
                </a:ext>
              </a:extLst>
            </p:cNvPr>
            <p:cNvSpPr/>
            <p:nvPr/>
          </p:nvSpPr>
          <p:spPr>
            <a:xfrm>
              <a:off x="7107677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E01F45-88F4-4F56-BBED-3BFF6409C46C}"/>
                </a:ext>
              </a:extLst>
            </p:cNvPr>
            <p:cNvCxnSpPr>
              <a:cxnSpLocks/>
              <a:stCxn id="39" idx="0"/>
              <a:endCxn id="38" idx="2"/>
            </p:cNvCxnSpPr>
            <p:nvPr/>
          </p:nvCxnSpPr>
          <p:spPr>
            <a:xfrm flipV="1">
              <a:off x="7431933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44CCC-9932-4E1F-A440-A1A60B7B99A4}"/>
                </a:ext>
              </a:extLst>
            </p:cNvPr>
            <p:cNvSpPr/>
            <p:nvPr/>
          </p:nvSpPr>
          <p:spPr>
            <a:xfrm>
              <a:off x="7921558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6D88A6-A692-443E-BA09-65D9283F537F}"/>
                </a:ext>
              </a:extLst>
            </p:cNvPr>
            <p:cNvSpPr/>
            <p:nvPr/>
          </p:nvSpPr>
          <p:spPr>
            <a:xfrm>
              <a:off x="7921558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621539B-9502-493A-863A-A42EF48ACD27}"/>
                </a:ext>
              </a:extLst>
            </p:cNvPr>
            <p:cNvCxnSpPr>
              <a:cxnSpLocks/>
              <a:stCxn id="42" idx="0"/>
              <a:endCxn id="41" idx="2"/>
            </p:cNvCxnSpPr>
            <p:nvPr/>
          </p:nvCxnSpPr>
          <p:spPr>
            <a:xfrm flipV="1">
              <a:off x="8245814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65C5A95-DDF3-4583-B72D-A4B70BA5646B}"/>
                </a:ext>
              </a:extLst>
            </p:cNvPr>
            <p:cNvSpPr/>
            <p:nvPr/>
          </p:nvSpPr>
          <p:spPr>
            <a:xfrm>
              <a:off x="8735438" y="311122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CFD473-98C1-4BC1-B1BA-9008A39AAE41}"/>
                </a:ext>
              </a:extLst>
            </p:cNvPr>
            <p:cNvSpPr/>
            <p:nvPr/>
          </p:nvSpPr>
          <p:spPr>
            <a:xfrm>
              <a:off x="8735438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C0191A-F451-4B50-B272-1DCD2E1EDC07}"/>
                </a:ext>
              </a:extLst>
            </p:cNvPr>
            <p:cNvSpPr/>
            <p:nvPr/>
          </p:nvSpPr>
          <p:spPr>
            <a:xfrm>
              <a:off x="8735438" y="462032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E98602-DF18-4564-A557-8D9BCECAC9F8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9059694" y="410714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43E5796-12BF-4936-8BE0-7760217F3522}"/>
                </a:ext>
              </a:extLst>
            </p:cNvPr>
            <p:cNvCxnSpPr>
              <a:cxnSpLocks/>
              <a:stCxn id="44" idx="0"/>
              <a:endCxn id="45" idx="4"/>
            </p:cNvCxnSpPr>
            <p:nvPr/>
          </p:nvCxnSpPr>
          <p:spPr>
            <a:xfrm flipV="1">
              <a:off x="9059694" y="259418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CA8695-A310-4419-8417-C32083B10FC9}"/>
                </a:ext>
              </a:extLst>
            </p:cNvPr>
            <p:cNvSpPr/>
            <p:nvPr/>
          </p:nvSpPr>
          <p:spPr>
            <a:xfrm>
              <a:off x="7928044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C6B67EE-DEA9-4C08-AA2E-49B8DDB305DD}"/>
                </a:ext>
              </a:extLst>
            </p:cNvPr>
            <p:cNvCxnSpPr>
              <a:cxnSpLocks/>
              <a:stCxn id="41" idx="0"/>
              <a:endCxn id="49" idx="4"/>
            </p:cNvCxnSpPr>
            <p:nvPr/>
          </p:nvCxnSpPr>
          <p:spPr>
            <a:xfrm flipV="1">
              <a:off x="8245814" y="2594182"/>
              <a:ext cx="6486" cy="518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B3DFC-F7CE-43A2-B9D0-5CA0AAEF6052}"/>
                </a:ext>
              </a:extLst>
            </p:cNvPr>
            <p:cNvSpPr/>
            <p:nvPr/>
          </p:nvSpPr>
          <p:spPr>
            <a:xfrm>
              <a:off x="7107677" y="1966675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184CBB7-3F82-45E3-B649-CE889BBBD24C}"/>
                </a:ext>
              </a:extLst>
            </p:cNvPr>
            <p:cNvCxnSpPr>
              <a:cxnSpLocks/>
              <a:stCxn id="38" idx="0"/>
              <a:endCxn id="51" idx="4"/>
            </p:cNvCxnSpPr>
            <p:nvPr/>
          </p:nvCxnSpPr>
          <p:spPr>
            <a:xfrm flipV="1">
              <a:off x="7431933" y="2615187"/>
              <a:ext cx="0" cy="49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BF5823-A4A5-4F1E-9006-3125F3DA10DB}"/>
              </a:ext>
            </a:extLst>
          </p:cNvPr>
          <p:cNvCxnSpPr>
            <a:cxnSpLocks/>
          </p:cNvCxnSpPr>
          <p:nvPr/>
        </p:nvCxnSpPr>
        <p:spPr>
          <a:xfrm>
            <a:off x="3297677" y="1760706"/>
            <a:ext cx="0" cy="4036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293A415-AFC4-4498-B95D-222B23243E84}"/>
              </a:ext>
            </a:extLst>
          </p:cNvPr>
          <p:cNvSpPr txBox="1"/>
          <p:nvPr/>
        </p:nvSpPr>
        <p:spPr>
          <a:xfrm>
            <a:off x="1102467" y="5467485"/>
            <a:ext cx="201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One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“Standard” neural network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9D7D47-949D-41A7-AC67-FC5AEC9D8661}"/>
              </a:ext>
            </a:extLst>
          </p:cNvPr>
          <p:cNvSpPr txBox="1"/>
          <p:nvPr/>
        </p:nvSpPr>
        <p:spPr>
          <a:xfrm>
            <a:off x="4270445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sentiment classification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E7D92-A23C-4F4E-B939-356D056E3631}"/>
              </a:ext>
            </a:extLst>
          </p:cNvPr>
          <p:cNvSpPr txBox="1"/>
          <p:nvPr/>
        </p:nvSpPr>
        <p:spPr>
          <a:xfrm>
            <a:off x="7277913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many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text translation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E4C6C9-1CF9-4C81-8702-180050F99D4E}"/>
              </a:ext>
            </a:extLst>
          </p:cNvPr>
          <p:cNvSpPr txBox="1"/>
          <p:nvPr/>
        </p:nvSpPr>
        <p:spPr>
          <a:xfrm>
            <a:off x="9811964" y="3286017"/>
            <a:ext cx="17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… many other architectures!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FE69E-95F0-4820-B306-087D10E2F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332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B150-2C8A-4676-8094-EC0DE687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Apply a recurrence relation at every time step to process a sequence: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hidden cell state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vector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: function parameterized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 same function at every time step!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  <a:blipFill>
                <a:blip r:embed="rId7"/>
                <a:stretch>
                  <a:fillRect l="-1036" r="-259" b="-1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7DC46-9173-453E-92CA-1D465993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997B9-8878-4E14-9349-06D051047B40}"/>
              </a:ext>
            </a:extLst>
          </p:cNvPr>
          <p:cNvSpPr/>
          <p:nvPr/>
        </p:nvSpPr>
        <p:spPr>
          <a:xfrm>
            <a:off x="138132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0F0DC8C-9AC6-4001-B3F7-D021EDC07CE6}"/>
              </a:ext>
            </a:extLst>
          </p:cNvPr>
          <p:cNvCxnSpPr>
            <a:stCxn id="6" idx="3"/>
            <a:endCxn id="6" idx="1"/>
          </p:cNvCxnSpPr>
          <p:nvPr/>
        </p:nvCxnSpPr>
        <p:spPr>
          <a:xfrm flipH="1">
            <a:off x="138132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/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/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4E76C-8C18-4559-8E82-C5C1D90D6255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263619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0DF976-C163-4F78-85E0-7A15B5880CF4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V="1">
            <a:off x="263619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/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2713D0C-E1B3-4854-91DD-5C502C702DFC}"/>
              </a:ext>
            </a:extLst>
          </p:cNvPr>
          <p:cNvSpPr/>
          <p:nvPr/>
        </p:nvSpPr>
        <p:spPr>
          <a:xfrm>
            <a:off x="188743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126937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5D4B-74A3-4423-AB68-E8CF943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D6804-8D4B-48BB-A373-E0DAD574D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 = RNN()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h = [0,0,0,0]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sentence = [“this”, “morning”, “I”, “took”, “my”, “dog”, “for”, “a”]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for each word in sentence: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prediction, h = </a:t>
            </a: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(word, h)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next_word</a:t>
            </a:r>
            <a:r>
              <a:rPr lang="en-US" sz="2000" dirty="0">
                <a:latin typeface="Consolas" panose="020B0609020204030204" pitchFamily="49" charset="0"/>
              </a:rPr>
              <a:t> = prediction</a:t>
            </a:r>
          </a:p>
          <a:p>
            <a:pPr marL="5080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# &gt;&gt;&gt; “walk”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A783-57E1-482E-9495-4A731C923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A52AB-3506-42AC-BA44-A3DDF6D9E517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5E68DF-6F12-4DF8-98FB-901E27BA79BC}"/>
              </a:ext>
            </a:extLst>
          </p:cNvPr>
          <p:cNvCxnSpPr>
            <a:stCxn id="15" idx="3"/>
            <a:endCxn id="1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5D15C-7A1B-488C-BDA0-45F291EB7FD3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8FFC-0644-4C63-B8B3-714B6617B4D6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4EBC956-BEF9-4D12-838D-6DDE2923E05E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F92A78-57FE-458B-8049-CFFCB5744D8D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E23CA-4908-4704-A16F-57F70FAD7CD2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0F845-C158-4D59-97C0-EA0ED3B00516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</p:spTree>
    <p:extLst>
      <p:ext uri="{BB962C8B-B14F-4D97-AF65-F5344CB8AC3E}">
        <p14:creationId xmlns:p14="http://schemas.microsoft.com/office/powerpoint/2010/main" val="310298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EF-1CFE-4B2E-8B3E-931B4EE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State update and output: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: weight matrices for parameter updates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BA172-1C96-43B4-A23F-DB66C3A1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A5BF72-AB2C-434C-8470-A1E4050D7C8F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B4C060F-2B9A-455A-9F26-A2C91C16D3A7}"/>
              </a:ext>
            </a:extLst>
          </p:cNvPr>
          <p:cNvCxnSpPr>
            <a:stCxn id="5" idx="3"/>
            <a:endCxn id="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70C9C4-28B9-4E19-80A2-A2990EE8E2F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BFD3C-9A7B-4312-AECB-CE9F4F42107B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A11492-4F98-4BF3-BB47-190AD9C3324B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230D4-57B5-4D73-94DE-BFE26E7F7DB9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0C74D-9D12-4C88-B882-27026DA0AA39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47C3-C563-4E16-8EC0-B42FFE415133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</p:spTree>
    <p:extLst>
      <p:ext uri="{BB962C8B-B14F-4D97-AF65-F5344CB8AC3E}">
        <p14:creationId xmlns:p14="http://schemas.microsoft.com/office/powerpoint/2010/main" val="1992238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81E2-91DC-4C12-906C-73C525AB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48DF-231F-4882-BD8A-E7C9A2050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36991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Graph unfolding &amp;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5D36-6E98-4943-817B-A66EB54F2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254A80-EA79-4E7A-A733-E2BCF4F7A180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B6728E9-3DB3-4355-9145-2E1D511BA939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C2D1E-DB31-48D0-B525-9124695DFEA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37775-36A6-4A42-BD45-989A1135930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0EE153-95C4-42C2-A770-03A3FF26A75C}"/>
              </a:ext>
            </a:extLst>
          </p:cNvPr>
          <p:cNvSpPr/>
          <p:nvPr/>
        </p:nvSpPr>
        <p:spPr>
          <a:xfrm>
            <a:off x="431370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367C0F-90DF-4C1B-9520-B764C75DF85B}"/>
                  </a:ext>
                </a:extLst>
              </p:cNvPr>
              <p:cNvSpPr/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367C0F-90DF-4C1B-9520-B764C75DF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9D7E586-C913-43BA-BDB8-69D3165E70DC}"/>
                  </a:ext>
                </a:extLst>
              </p:cNvPr>
              <p:cNvSpPr/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9D7E586-C913-43BA-BDB8-69D3165E7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47B032-3774-4234-A574-EB853900E1E3}"/>
              </a:ext>
            </a:extLst>
          </p:cNvPr>
          <p:cNvCxnSpPr>
            <a:cxnSpLocks/>
            <a:stCxn id="20" idx="0"/>
            <a:endCxn id="17" idx="2"/>
          </p:cNvCxnSpPr>
          <p:nvPr/>
        </p:nvCxnSpPr>
        <p:spPr>
          <a:xfrm flipV="1">
            <a:off x="478549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6EF883-3E10-467F-9487-393D4AD04E6F}"/>
              </a:ext>
            </a:extLst>
          </p:cNvPr>
          <p:cNvCxnSpPr>
            <a:cxnSpLocks/>
            <a:stCxn id="17" idx="0"/>
            <a:endCxn id="19" idx="4"/>
          </p:cNvCxnSpPr>
          <p:nvPr/>
        </p:nvCxnSpPr>
        <p:spPr>
          <a:xfrm flipH="1" flipV="1">
            <a:off x="478549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3BAA92D-2E92-4932-BD4A-86B1EA8F5264}"/>
              </a:ext>
            </a:extLst>
          </p:cNvPr>
          <p:cNvSpPr/>
          <p:nvPr/>
        </p:nvSpPr>
        <p:spPr>
          <a:xfrm>
            <a:off x="587081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7B96F44-D268-4C6A-9A38-69CD87B6A97D}"/>
                  </a:ext>
                </a:extLst>
              </p:cNvPr>
              <p:cNvSpPr/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7B96F44-D268-4C6A-9A38-69CD87B6A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D8EC4ED-4CAE-4FF0-8CBC-5D619406B3B3}"/>
                  </a:ext>
                </a:extLst>
              </p:cNvPr>
              <p:cNvSpPr/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D8EC4ED-4CAE-4FF0-8CBC-5D619406B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AD5A8A-3C5A-4D4C-978F-C18FDD3B245C}"/>
              </a:ext>
            </a:extLst>
          </p:cNvPr>
          <p:cNvCxnSpPr>
            <a:cxnSpLocks/>
            <a:stCxn id="27" idx="0"/>
            <a:endCxn id="24" idx="2"/>
          </p:cNvCxnSpPr>
          <p:nvPr/>
        </p:nvCxnSpPr>
        <p:spPr>
          <a:xfrm flipV="1">
            <a:off x="634260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8C8CAE-9ED8-427C-86FC-277D8A341EF6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>
          <a:xfrm flipH="1" flipV="1">
            <a:off x="634260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482D6F-AD23-492F-A7F2-86122214EBA0}"/>
              </a:ext>
            </a:extLst>
          </p:cNvPr>
          <p:cNvSpPr/>
          <p:nvPr/>
        </p:nvSpPr>
        <p:spPr>
          <a:xfrm>
            <a:off x="7427439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1A5924-3A29-4CA1-8627-4713C9F2F86B}"/>
                  </a:ext>
                </a:extLst>
              </p:cNvPr>
              <p:cNvSpPr/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81A5924-3A29-4CA1-8627-4713C9F2F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AB8C82-8C91-4C6A-81AF-A7DC5CB63FF3}"/>
                  </a:ext>
                </a:extLst>
              </p:cNvPr>
              <p:cNvSpPr/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AB8C82-8C91-4C6A-81AF-A7DC5CB63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BC22DC-9183-42DE-8CF4-E8A315623803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7899226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F14330-990A-422D-B09B-906E233D5D9F}"/>
              </a:ext>
            </a:extLst>
          </p:cNvPr>
          <p:cNvCxnSpPr>
            <a:cxnSpLocks/>
            <a:stCxn id="31" idx="0"/>
            <a:endCxn id="33" idx="4"/>
          </p:cNvCxnSpPr>
          <p:nvPr/>
        </p:nvCxnSpPr>
        <p:spPr>
          <a:xfrm flipH="1" flipV="1">
            <a:off x="7899226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42F038F-A2AA-4D2C-9CDD-7BAED88ED986}"/>
              </a:ext>
            </a:extLst>
          </p:cNvPr>
          <p:cNvSpPr/>
          <p:nvPr/>
        </p:nvSpPr>
        <p:spPr>
          <a:xfrm>
            <a:off x="1040702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FD625CB-85C7-4722-A9F0-F2FD0091A737}"/>
                  </a:ext>
                </a:extLst>
              </p:cNvPr>
              <p:cNvSpPr/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FD625CB-85C7-4722-A9F0-F2FD0091A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B28B307-15AA-4653-82BF-9B2F5869170C}"/>
                  </a:ext>
                </a:extLst>
              </p:cNvPr>
              <p:cNvSpPr/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B28B307-15AA-4653-82BF-9B2F58691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57CE40-0082-4112-A9D8-6954768563CF}"/>
              </a:ext>
            </a:extLst>
          </p:cNvPr>
          <p:cNvCxnSpPr>
            <a:cxnSpLocks/>
            <a:stCxn id="41" idx="0"/>
            <a:endCxn id="38" idx="2"/>
          </p:cNvCxnSpPr>
          <p:nvPr/>
        </p:nvCxnSpPr>
        <p:spPr>
          <a:xfrm flipV="1">
            <a:off x="1087881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588CA1-4157-4152-8CDE-FD31475AA445}"/>
              </a:ext>
            </a:extLst>
          </p:cNvPr>
          <p:cNvCxnSpPr>
            <a:cxnSpLocks/>
            <a:stCxn id="38" idx="0"/>
            <a:endCxn id="40" idx="4"/>
          </p:cNvCxnSpPr>
          <p:nvPr/>
        </p:nvCxnSpPr>
        <p:spPr>
          <a:xfrm flipH="1" flipV="1">
            <a:off x="1087881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8C6400F-8ADF-4F22-9623-D0C9FD1DCEA3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6814391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9C374A-E7FB-4BE7-80B1-DE1A0427BE38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5257283" y="4660770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9A1A9AA-4469-4EFE-AA56-C9AAB27B4F40}"/>
                  </a:ext>
                </a:extLst>
              </p:cNvPr>
              <p:cNvSpPr/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9A1A9AA-4469-4EFE-AA56-C9AAB27B4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A8F881-D906-4200-8A25-BCEBF8CCABCA}"/>
                  </a:ext>
                </a:extLst>
              </p:cNvPr>
              <p:cNvSpPr/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8A8F881-D906-4200-8A25-BCEBF8CCA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A52A3F-7BD1-4C59-A3AB-E85853AD7816}"/>
              </a:ext>
            </a:extLst>
          </p:cNvPr>
          <p:cNvCxnSpPr>
            <a:cxnSpLocks/>
          </p:cNvCxnSpPr>
          <p:nvPr/>
        </p:nvCxnSpPr>
        <p:spPr>
          <a:xfrm>
            <a:off x="8385055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46962FB-57EE-4B1A-B91B-A4C48EC23040}"/>
                  </a:ext>
                </a:extLst>
              </p:cNvPr>
              <p:cNvSpPr/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46962FB-57EE-4B1A-B91B-A4C48EC23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C7DD870-2723-430B-8AE6-A496032816DD}"/>
              </a:ext>
            </a:extLst>
          </p:cNvPr>
          <p:cNvCxnSpPr>
            <a:cxnSpLocks/>
          </p:cNvCxnSpPr>
          <p:nvPr/>
        </p:nvCxnSpPr>
        <p:spPr>
          <a:xfrm>
            <a:off x="9804818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B04712-C07E-4235-A586-D7EFA75DFBC9}"/>
                  </a:ext>
                </a:extLst>
              </p:cNvPr>
              <p:cNvSpPr/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B04712-C07E-4235-A586-D7EFA75DF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B784120-CF2D-4F9F-A360-A4964F8D1E54}"/>
                  </a:ext>
                </a:extLst>
              </p:cNvPr>
              <p:cNvSpPr/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B784120-CF2D-4F9F-A360-A4964F8D1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F70C37-A562-4904-B2B8-C8CF1CE014D1}"/>
                  </a:ext>
                </a:extLst>
              </p:cNvPr>
              <p:cNvSpPr/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F70C37-A562-4904-B2B8-C8CF1CE01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79A9E2F-37EC-4E4A-8B60-1D358D11B509}"/>
                  </a:ext>
                </a:extLst>
              </p:cNvPr>
              <p:cNvSpPr/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79A9E2F-37EC-4E4A-8B60-1D358D11B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2892E6-0FAE-4B37-857B-CA806B10562D}"/>
                  </a:ext>
                </a:extLst>
              </p:cNvPr>
              <p:cNvSpPr/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2892E6-0FAE-4B37-857B-CA806B105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E1343-3605-46B6-8EA1-100318B66449}"/>
                  </a:ext>
                </a:extLst>
              </p:cNvPr>
              <p:cNvSpPr/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E1343-3605-46B6-8EA1-100318B66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  <a:blipFill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28CBDB0-9F72-4351-A934-960FC721CE78}"/>
                  </a:ext>
                </a:extLst>
              </p:cNvPr>
              <p:cNvSpPr/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28CBDB0-9F72-4351-A934-960FC721C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  <a:blipFill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9BE4D11-C284-43DB-8DD8-1FF6A4F8909C}"/>
                  </a:ext>
                </a:extLst>
              </p:cNvPr>
              <p:cNvSpPr/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9BE4D11-C284-43DB-8DD8-1FF6A4F89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  <a:blipFill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C4D849-049C-4F3E-9D5C-D41F499536FC}"/>
                  </a:ext>
                </a:extLst>
              </p:cNvPr>
              <p:cNvSpPr/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4C4D849-049C-4F3E-9D5C-D41F49953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  <a:blipFill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582DDDFF-1586-48EB-AF7A-63DD3AD4C55A}"/>
              </a:ext>
            </a:extLst>
          </p:cNvPr>
          <p:cNvSpPr txBox="1"/>
          <p:nvPr/>
        </p:nvSpPr>
        <p:spPr>
          <a:xfrm>
            <a:off x="9193711" y="4409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0AA1A8-DF4E-448F-B198-D6BE81E666B2}"/>
              </a:ext>
            </a:extLst>
          </p:cNvPr>
          <p:cNvSpPr txBox="1"/>
          <p:nvPr/>
        </p:nvSpPr>
        <p:spPr>
          <a:xfrm>
            <a:off x="9190512" y="3301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11ECDB-CEF4-451D-BDBC-40D4F0B81C99}"/>
              </a:ext>
            </a:extLst>
          </p:cNvPr>
          <p:cNvSpPr txBox="1"/>
          <p:nvPr/>
        </p:nvSpPr>
        <p:spPr>
          <a:xfrm>
            <a:off x="9199225" y="554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3AF4E88-7752-4E15-9C9A-771F177ADE77}"/>
                  </a:ext>
                </a:extLst>
              </p:cNvPr>
              <p:cNvSpPr/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3AF4E88-7752-4E15-9C9A-771F177AD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44F88F1-19A5-44E2-A510-CFA7A90EB17D}"/>
                  </a:ext>
                </a:extLst>
              </p:cNvPr>
              <p:cNvSpPr/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44F88F1-19A5-44E2-A510-CFA7A90E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D8B7A9-CC5C-481C-8C5C-94C923E40BF8}"/>
                  </a:ext>
                </a:extLst>
              </p:cNvPr>
              <p:cNvSpPr/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D8B7A9-CC5C-481C-8C5C-94C923E4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48FF72-CF81-40B2-98D6-8565132F8CE3}"/>
                  </a:ext>
                </a:extLst>
              </p:cNvPr>
              <p:cNvSpPr/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48FF72-CF81-40B2-98D6-8565132F8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8CE04B7-D2A2-4F13-B417-ADF055516BA5}"/>
                  </a:ext>
                </a:extLst>
              </p:cNvPr>
              <p:cNvSpPr/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8CE04B7-D2A2-4F13-B417-ADF055516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343320D-51B1-4464-AD23-E0E1B7C79E4A}"/>
              </a:ext>
            </a:extLst>
          </p:cNvPr>
          <p:cNvGrpSpPr/>
          <p:nvPr/>
        </p:nvGrpSpPr>
        <p:grpSpPr>
          <a:xfrm>
            <a:off x="9301381" y="1858714"/>
            <a:ext cx="211186" cy="211186"/>
            <a:chOff x="9270460" y="1841787"/>
            <a:chExt cx="369332" cy="369332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62A73C3-EAD0-47A6-B911-6406ADC47450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9A23B9-8E9A-4089-8A34-981CCD817F67}"/>
                </a:ext>
              </a:extLst>
            </p:cNvPr>
            <p:cNvCxnSpPr>
              <a:stCxn id="93" idx="0"/>
              <a:endCxn id="9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1F007F4-3604-486B-B43D-445467FC326A}"/>
                </a:ext>
              </a:extLst>
            </p:cNvPr>
            <p:cNvCxnSpPr>
              <a:cxnSpLocks/>
              <a:stCxn id="93" idx="2"/>
              <a:endCxn id="9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A7DF7D0-84F4-4920-96AE-B5072754C223}"/>
              </a:ext>
            </a:extLst>
          </p:cNvPr>
          <p:cNvCxnSpPr>
            <a:stCxn id="88" idx="0"/>
            <a:endCxn id="93" idx="2"/>
          </p:cNvCxnSpPr>
          <p:nvPr/>
        </p:nvCxnSpPr>
        <p:spPr>
          <a:xfrm rot="5400000" flipH="1" flipV="1">
            <a:off x="6861823" y="-111939"/>
            <a:ext cx="363311" cy="45158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5CED1713-9E9F-4170-B3BA-5B294BB859CE}"/>
              </a:ext>
            </a:extLst>
          </p:cNvPr>
          <p:cNvCxnSpPr>
            <a:cxnSpLocks/>
            <a:stCxn id="89" idx="0"/>
            <a:endCxn id="93" idx="2"/>
          </p:cNvCxnSpPr>
          <p:nvPr/>
        </p:nvCxnSpPr>
        <p:spPr>
          <a:xfrm rot="5400000" flipH="1" flipV="1">
            <a:off x="7640336" y="666573"/>
            <a:ext cx="363310" cy="29587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A589A3B-51A7-4285-BFAC-A2E3803A41FA}"/>
              </a:ext>
            </a:extLst>
          </p:cNvPr>
          <p:cNvCxnSpPr>
            <a:cxnSpLocks/>
            <a:stCxn id="90" idx="0"/>
            <a:endCxn id="93" idx="2"/>
          </p:cNvCxnSpPr>
          <p:nvPr/>
        </p:nvCxnSpPr>
        <p:spPr>
          <a:xfrm rot="5400000" flipH="1" flipV="1">
            <a:off x="8418649" y="1444885"/>
            <a:ext cx="363309" cy="14021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7C21381E-3382-4978-8A98-62AA05A61C49}"/>
              </a:ext>
            </a:extLst>
          </p:cNvPr>
          <p:cNvCxnSpPr>
            <a:cxnSpLocks/>
            <a:stCxn id="91" idx="0"/>
            <a:endCxn id="93" idx="6"/>
          </p:cNvCxnSpPr>
          <p:nvPr/>
        </p:nvCxnSpPr>
        <p:spPr>
          <a:xfrm rot="16200000" flipV="1">
            <a:off x="10013638" y="1463236"/>
            <a:ext cx="359154" cy="13612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DC59742-AF71-4A00-8560-D21FA0940F02}"/>
              </a:ext>
            </a:extLst>
          </p:cNvPr>
          <p:cNvCxnSpPr>
            <a:cxnSpLocks/>
            <a:stCxn id="93" idx="0"/>
            <a:endCxn id="92" idx="4"/>
          </p:cNvCxnSpPr>
          <p:nvPr/>
        </p:nvCxnSpPr>
        <p:spPr>
          <a:xfrm flipV="1">
            <a:off x="9406974" y="1535517"/>
            <a:ext cx="0" cy="32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F6E2FDF-3AD6-4F79-9531-108D102ACADB}"/>
              </a:ext>
            </a:extLst>
          </p:cNvPr>
          <p:cNvCxnSpPr>
            <a:cxnSpLocks/>
            <a:stCxn id="19" idx="0"/>
            <a:endCxn id="88" idx="4"/>
          </p:cNvCxnSpPr>
          <p:nvPr/>
        </p:nvCxnSpPr>
        <p:spPr>
          <a:xfrm flipV="1">
            <a:off x="4785494" y="2896269"/>
            <a:ext cx="82" cy="305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511919-0DE0-4649-8D21-FD2C080082D1}"/>
              </a:ext>
            </a:extLst>
          </p:cNvPr>
          <p:cNvCxnSpPr>
            <a:cxnSpLocks/>
            <a:stCxn id="26" idx="0"/>
            <a:endCxn id="89" idx="4"/>
          </p:cNvCxnSpPr>
          <p:nvPr/>
        </p:nvCxnSpPr>
        <p:spPr>
          <a:xfrm flipV="1">
            <a:off x="6342602" y="2896268"/>
            <a:ext cx="0" cy="305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34572D4-3F5E-4E34-BA8E-2D7A9F742EC5}"/>
              </a:ext>
            </a:extLst>
          </p:cNvPr>
          <p:cNvCxnSpPr>
            <a:cxnSpLocks/>
            <a:stCxn id="33" idx="0"/>
            <a:endCxn id="90" idx="4"/>
          </p:cNvCxnSpPr>
          <p:nvPr/>
        </p:nvCxnSpPr>
        <p:spPr>
          <a:xfrm flipV="1">
            <a:off x="7899226" y="2896267"/>
            <a:ext cx="0" cy="30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BAB72D6-E4FB-4B47-BDC4-ABF104912CF2}"/>
              </a:ext>
            </a:extLst>
          </p:cNvPr>
          <p:cNvCxnSpPr>
            <a:cxnSpLocks/>
            <a:stCxn id="40" idx="0"/>
            <a:endCxn id="91" idx="4"/>
          </p:cNvCxnSpPr>
          <p:nvPr/>
        </p:nvCxnSpPr>
        <p:spPr>
          <a:xfrm flipH="1" flipV="1">
            <a:off x="10873863" y="2892112"/>
            <a:ext cx="4949" cy="309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F521536-0C38-4264-9AEC-BE2D0D90B8F5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46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F7E8-35B9-4CCB-A421-A44C291C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8F910-717B-4270-8250-F49F4D35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010646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Backpropagation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CE7E-D30A-407B-BA92-2B6F36E9C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5892AB-6042-4E1D-AABF-C293C8B73788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27DCBC-F8B9-41BA-99EE-8A9C0231E657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161F4-545A-460F-A460-CB1A4E1609B7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4E932-4E42-48A1-9A13-400039983FD1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05122-FF8F-40D5-A239-6C81DBD05BC4}"/>
              </a:ext>
            </a:extLst>
          </p:cNvPr>
          <p:cNvSpPr/>
          <p:nvPr/>
        </p:nvSpPr>
        <p:spPr>
          <a:xfrm>
            <a:off x="431370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/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/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C3622F-2F3C-422C-83C3-0BCCB7454826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478549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121A5D-006F-45DE-AC6D-14B1713AD17F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H="1" flipV="1">
            <a:off x="478549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A8F221-DA57-466C-AD73-92C0E6836CC3}"/>
              </a:ext>
            </a:extLst>
          </p:cNvPr>
          <p:cNvSpPr/>
          <p:nvPr/>
        </p:nvSpPr>
        <p:spPr>
          <a:xfrm>
            <a:off x="587081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/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/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1D9FF-8CA7-47A8-B755-06AF135A33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34260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E4451-9FF8-4E51-8FE6-22C9CC6140C8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634260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3E1AD6-81A5-4194-BDA6-86148F0FA6E2}"/>
              </a:ext>
            </a:extLst>
          </p:cNvPr>
          <p:cNvSpPr/>
          <p:nvPr/>
        </p:nvSpPr>
        <p:spPr>
          <a:xfrm>
            <a:off x="7427439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/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/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50ADFE-765D-48C8-B34B-D6E8E232B3C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7899226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5ADAA4-FFA1-45AA-93BE-B1A6CF6C5431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899226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D75C40-A543-41E1-BDAB-D0A53A9D9328}"/>
              </a:ext>
            </a:extLst>
          </p:cNvPr>
          <p:cNvSpPr/>
          <p:nvPr/>
        </p:nvSpPr>
        <p:spPr>
          <a:xfrm>
            <a:off x="1040702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/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/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016F8A-AA7C-4858-8849-76183609B20C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1087881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6FECF7-BC90-41B7-8A7A-28567510AB22}"/>
              </a:ext>
            </a:extLst>
          </p:cNvPr>
          <p:cNvCxnSpPr>
            <a:cxnSpLocks/>
            <a:stCxn id="26" idx="0"/>
            <a:endCxn id="27" idx="4"/>
          </p:cNvCxnSpPr>
          <p:nvPr/>
        </p:nvCxnSpPr>
        <p:spPr>
          <a:xfrm flipH="1" flipV="1">
            <a:off x="1087881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A78236-FDB1-4A07-A953-AF611158E7C2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6814391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8F080-8125-405A-BBA1-7461A73B306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257283" y="4660770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/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/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72A8E-359C-4136-BB64-A26CE4391E5B}"/>
              </a:ext>
            </a:extLst>
          </p:cNvPr>
          <p:cNvCxnSpPr>
            <a:cxnSpLocks/>
          </p:cNvCxnSpPr>
          <p:nvPr/>
        </p:nvCxnSpPr>
        <p:spPr>
          <a:xfrm>
            <a:off x="8385055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/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41ED47-9631-44DF-ABAC-5BEA357A97A7}"/>
              </a:ext>
            </a:extLst>
          </p:cNvPr>
          <p:cNvCxnSpPr>
            <a:cxnSpLocks/>
          </p:cNvCxnSpPr>
          <p:nvPr/>
        </p:nvCxnSpPr>
        <p:spPr>
          <a:xfrm>
            <a:off x="9804818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/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/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/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/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/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/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/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/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/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A7325D-D570-4779-95DF-63A624BAB5E0}"/>
              </a:ext>
            </a:extLst>
          </p:cNvPr>
          <p:cNvSpPr txBox="1"/>
          <p:nvPr/>
        </p:nvSpPr>
        <p:spPr>
          <a:xfrm>
            <a:off x="9193711" y="4409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985D4-EA9C-4F3F-B356-ECC8FC4EACAD}"/>
              </a:ext>
            </a:extLst>
          </p:cNvPr>
          <p:cNvSpPr txBox="1"/>
          <p:nvPr/>
        </p:nvSpPr>
        <p:spPr>
          <a:xfrm>
            <a:off x="9190512" y="3301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E8F0D7-5438-45E6-BB8B-27CEB866CA17}"/>
              </a:ext>
            </a:extLst>
          </p:cNvPr>
          <p:cNvSpPr txBox="1"/>
          <p:nvPr/>
        </p:nvSpPr>
        <p:spPr>
          <a:xfrm>
            <a:off x="9199225" y="554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/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/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/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/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/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00412A6-0FDD-4D4E-8881-885E9BB67005}"/>
              </a:ext>
            </a:extLst>
          </p:cNvPr>
          <p:cNvGrpSpPr/>
          <p:nvPr/>
        </p:nvGrpSpPr>
        <p:grpSpPr>
          <a:xfrm>
            <a:off x="9301381" y="1858714"/>
            <a:ext cx="211186" cy="211186"/>
            <a:chOff x="9270460" y="1841787"/>
            <a:chExt cx="369332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DB8FA0A-2521-4B58-8F6E-2AF62F9495C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782603-15D3-4650-87AD-1A68EED2A6F9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EAD7E1-5EBF-4C29-9BB4-C473F99AC233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6A9B669-7CA7-40FC-9054-8EA10F48927D}"/>
              </a:ext>
            </a:extLst>
          </p:cNvPr>
          <p:cNvCxnSpPr>
            <a:stCxn id="50" idx="0"/>
            <a:endCxn id="56" idx="2"/>
          </p:cNvCxnSpPr>
          <p:nvPr/>
        </p:nvCxnSpPr>
        <p:spPr>
          <a:xfrm rot="5400000" flipH="1" flipV="1">
            <a:off x="6861823" y="-111939"/>
            <a:ext cx="363311" cy="45158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30BEB5F-113E-4DC7-8B43-9A87AD9F7D57}"/>
              </a:ext>
            </a:extLst>
          </p:cNvPr>
          <p:cNvCxnSpPr>
            <a:cxnSpLocks/>
            <a:stCxn id="51" idx="0"/>
            <a:endCxn id="56" idx="2"/>
          </p:cNvCxnSpPr>
          <p:nvPr/>
        </p:nvCxnSpPr>
        <p:spPr>
          <a:xfrm rot="5400000" flipH="1" flipV="1">
            <a:off x="7640336" y="666573"/>
            <a:ext cx="363310" cy="29587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AFEE501-7E1B-4872-85E9-5A89C3247E82}"/>
              </a:ext>
            </a:extLst>
          </p:cNvPr>
          <p:cNvCxnSpPr>
            <a:cxnSpLocks/>
            <a:stCxn id="52" idx="0"/>
            <a:endCxn id="56" idx="2"/>
          </p:cNvCxnSpPr>
          <p:nvPr/>
        </p:nvCxnSpPr>
        <p:spPr>
          <a:xfrm rot="5400000" flipH="1" flipV="1">
            <a:off x="8418649" y="1444885"/>
            <a:ext cx="363309" cy="14021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08DFDC8-5FC4-48E4-8984-EFE4803DC560}"/>
              </a:ext>
            </a:extLst>
          </p:cNvPr>
          <p:cNvCxnSpPr>
            <a:cxnSpLocks/>
            <a:stCxn id="53" idx="0"/>
            <a:endCxn id="56" idx="6"/>
          </p:cNvCxnSpPr>
          <p:nvPr/>
        </p:nvCxnSpPr>
        <p:spPr>
          <a:xfrm rot="16200000" flipV="1">
            <a:off x="10013638" y="1463236"/>
            <a:ext cx="359154" cy="13612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139FD8-A5CF-47CA-83A7-6189E22488D3}"/>
              </a:ext>
            </a:extLst>
          </p:cNvPr>
          <p:cNvCxnSpPr>
            <a:cxnSpLocks/>
            <a:stCxn id="56" idx="0"/>
            <a:endCxn id="54" idx="4"/>
          </p:cNvCxnSpPr>
          <p:nvPr/>
        </p:nvCxnSpPr>
        <p:spPr>
          <a:xfrm flipV="1">
            <a:off x="9406974" y="1535517"/>
            <a:ext cx="0" cy="32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833ECA-6EC3-41C7-B1F2-CD35F80E0004}"/>
              </a:ext>
            </a:extLst>
          </p:cNvPr>
          <p:cNvCxnSpPr>
            <a:cxnSpLocks/>
            <a:stCxn id="12" idx="0"/>
            <a:endCxn id="50" idx="4"/>
          </p:cNvCxnSpPr>
          <p:nvPr/>
        </p:nvCxnSpPr>
        <p:spPr>
          <a:xfrm flipV="1">
            <a:off x="4785494" y="2896269"/>
            <a:ext cx="82" cy="305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4D0A8-49E8-431C-A350-76EFE0361671}"/>
              </a:ext>
            </a:extLst>
          </p:cNvPr>
          <p:cNvCxnSpPr>
            <a:cxnSpLocks/>
            <a:stCxn id="17" idx="0"/>
            <a:endCxn id="51" idx="4"/>
          </p:cNvCxnSpPr>
          <p:nvPr/>
        </p:nvCxnSpPr>
        <p:spPr>
          <a:xfrm flipV="1">
            <a:off x="6342602" y="2896268"/>
            <a:ext cx="0" cy="305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E5341C-B1C1-4DC0-A4A7-A0FDC4522357}"/>
              </a:ext>
            </a:extLst>
          </p:cNvPr>
          <p:cNvCxnSpPr>
            <a:cxnSpLocks/>
            <a:stCxn id="22" idx="0"/>
            <a:endCxn id="52" idx="4"/>
          </p:cNvCxnSpPr>
          <p:nvPr/>
        </p:nvCxnSpPr>
        <p:spPr>
          <a:xfrm flipV="1">
            <a:off x="7899226" y="2896267"/>
            <a:ext cx="0" cy="30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1F7A1C-009D-4B8D-890C-79F44F210A64}"/>
              </a:ext>
            </a:extLst>
          </p:cNvPr>
          <p:cNvCxnSpPr>
            <a:cxnSpLocks/>
            <a:stCxn id="27" idx="0"/>
            <a:endCxn id="53" idx="4"/>
          </p:cNvCxnSpPr>
          <p:nvPr/>
        </p:nvCxnSpPr>
        <p:spPr>
          <a:xfrm flipH="1" flipV="1">
            <a:off x="10873863" y="2892112"/>
            <a:ext cx="4949" cy="309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1C07FC5-CCA8-471D-B535-BB259051AD44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DCD2A1E-4565-4F00-A6B1-E47BBE1557AB}"/>
              </a:ext>
            </a:extLst>
          </p:cNvPr>
          <p:cNvGrpSpPr/>
          <p:nvPr/>
        </p:nvGrpSpPr>
        <p:grpSpPr>
          <a:xfrm>
            <a:off x="4782314" y="4657785"/>
            <a:ext cx="6093319" cy="886622"/>
            <a:chOff x="4782314" y="4657785"/>
            <a:chExt cx="6093319" cy="88662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79064F0-1599-4DFA-9292-DE53BEE0A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2314" y="5094426"/>
              <a:ext cx="1" cy="4499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2BE1AB3-4A30-4A81-A71E-FF00AC231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9422" y="5094426"/>
              <a:ext cx="1" cy="4499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D9D248A-0BE0-4572-9274-C37D6D327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6046" y="5094426"/>
              <a:ext cx="1" cy="4499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43C987E-791C-484F-80C8-36FB88AF7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5632" y="5094426"/>
              <a:ext cx="1" cy="44998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DCF66D7-57B1-4147-8C4E-BE22ABC10B3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211" y="4657785"/>
              <a:ext cx="6130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14D688B-91EB-4CB6-ABA6-4316F16E7389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03" y="4657785"/>
              <a:ext cx="6135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726FE93-5B0E-4D4B-8B13-60B987A4573F}"/>
                </a:ext>
              </a:extLst>
            </p:cNvPr>
            <p:cNvCxnSpPr>
              <a:cxnSpLocks/>
            </p:cNvCxnSpPr>
            <p:nvPr/>
          </p:nvCxnSpPr>
          <p:spPr>
            <a:xfrm>
              <a:off x="8381875" y="4657785"/>
              <a:ext cx="6130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15C68DB-01F7-43F4-8AEB-07CEA8B81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01638" y="4657785"/>
              <a:ext cx="6130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C7DAF23-5FE9-4D59-BD72-85F703B773B4}"/>
              </a:ext>
            </a:extLst>
          </p:cNvPr>
          <p:cNvGrpSpPr/>
          <p:nvPr/>
        </p:nvGrpSpPr>
        <p:grpSpPr>
          <a:xfrm>
            <a:off x="4782314" y="1532532"/>
            <a:ext cx="6093319" cy="2688612"/>
            <a:chOff x="4782314" y="1532532"/>
            <a:chExt cx="6093319" cy="2688612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7F1EF6A-D797-4FFD-8D63-161B1F60B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82314" y="3767777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D2ECE86-FA1D-4C19-BB0C-E4D9E1483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9422" y="3767777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69785E2-6142-4922-A7B0-A3C16FA6E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6046" y="3767777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12660E-2D68-481F-BBCE-FB753216B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75632" y="3767777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13ACCCD-E758-4E03-BB24-EC1324808D47}"/>
                </a:ext>
              </a:extLst>
            </p:cNvPr>
            <p:cNvCxnSpPr/>
            <p:nvPr/>
          </p:nvCxnSpPr>
          <p:spPr>
            <a:xfrm rot="5400000" flipH="1" flipV="1">
              <a:off x="6858643" y="-114924"/>
              <a:ext cx="363311" cy="451580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90CB8229-E6CF-4C1F-B9DE-8C4ED48EB4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637156" y="663588"/>
              <a:ext cx="363310" cy="295877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9F65997A-5E6B-45B3-8E02-A7D8E3AEBA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415469" y="1441900"/>
              <a:ext cx="363309" cy="140215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B6BE5317-60D4-4F64-A47F-0892A0CC406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0458" y="1460251"/>
              <a:ext cx="359154" cy="1361296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515B404-AD8E-46E9-99CA-DDC135750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3794" y="1532532"/>
              <a:ext cx="0" cy="32319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5470D9-C03C-4FEB-87B5-4C9E92C80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2314" y="2893284"/>
              <a:ext cx="82" cy="3058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4828D53-BC73-4320-B08B-5D52FC44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9422" y="2893283"/>
              <a:ext cx="0" cy="3058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C4026A-82A5-4C71-83AD-BF8412E55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6046" y="2893282"/>
              <a:ext cx="0" cy="3058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873CC06-4B7F-499E-A3DA-39C516AEE4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70683" y="2889127"/>
              <a:ext cx="4949" cy="30999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947537C-81DA-45C2-97A7-47E20F20FB6F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B23050-13A4-476B-9A95-C51163687E7C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028853-66CF-42F3-9CF9-836718341B11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55F-E520-4C4D-9B53-3B146AF9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Gradient flow: the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and repeated gradient computation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9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9B5-EDB4-44BE-9449-30AE30A69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/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/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7D01F-DB95-461B-8B07-72D8E63F7D2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713502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40DDA0-17F7-4008-ACD6-68C92269FFA5}"/>
              </a:ext>
            </a:extLst>
          </p:cNvPr>
          <p:cNvSpPr/>
          <p:nvPr/>
        </p:nvSpPr>
        <p:spPr>
          <a:xfrm>
            <a:off x="379882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/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D0FAB-907C-49AC-8B53-72DF3B33ABC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27061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5551AA-B701-4F3A-8B02-EC93A453EE45}"/>
              </a:ext>
            </a:extLst>
          </p:cNvPr>
          <p:cNvSpPr/>
          <p:nvPr/>
        </p:nvSpPr>
        <p:spPr>
          <a:xfrm>
            <a:off x="5355447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/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5C0764-CB2C-421F-8A89-96755130423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27234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ABEFE3-DC4C-4B5A-BBA7-981440353780}"/>
              </a:ext>
            </a:extLst>
          </p:cNvPr>
          <p:cNvSpPr/>
          <p:nvPr/>
        </p:nvSpPr>
        <p:spPr>
          <a:xfrm>
            <a:off x="833503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/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248B4-39F4-46D0-A023-0DA8273401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80682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0B9B2-4DAE-4B19-A925-2FD66EDB516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42399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58D5-459B-4B52-A136-C860202C212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85291" y="3313371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/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/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33202-C119-49B6-B424-DDBF996452A6}"/>
              </a:ext>
            </a:extLst>
          </p:cNvPr>
          <p:cNvCxnSpPr>
            <a:cxnSpLocks/>
          </p:cNvCxnSpPr>
          <p:nvPr/>
        </p:nvCxnSpPr>
        <p:spPr>
          <a:xfrm>
            <a:off x="6313063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/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D579C-A7A2-4048-8AE0-ACE4976EEC4D}"/>
              </a:ext>
            </a:extLst>
          </p:cNvPr>
          <p:cNvCxnSpPr>
            <a:cxnSpLocks/>
          </p:cNvCxnSpPr>
          <p:nvPr/>
        </p:nvCxnSpPr>
        <p:spPr>
          <a:xfrm>
            <a:off x="7732826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/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/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/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/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/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C0223BE-92A1-4027-B5E3-E51F9572D828}"/>
              </a:ext>
            </a:extLst>
          </p:cNvPr>
          <p:cNvSpPr txBox="1"/>
          <p:nvPr/>
        </p:nvSpPr>
        <p:spPr>
          <a:xfrm>
            <a:off x="7121719" y="3061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A0DE3-24FC-4EB0-8872-6238C93122AA}"/>
              </a:ext>
            </a:extLst>
          </p:cNvPr>
          <p:cNvSpPr txBox="1"/>
          <p:nvPr/>
        </p:nvSpPr>
        <p:spPr>
          <a:xfrm>
            <a:off x="7127233" y="41999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9114A-4062-4CDC-805A-C6251E70D24F}"/>
              </a:ext>
            </a:extLst>
          </p:cNvPr>
          <p:cNvCxnSpPr>
            <a:cxnSpLocks/>
          </p:cNvCxnSpPr>
          <p:nvPr/>
        </p:nvCxnSpPr>
        <p:spPr>
          <a:xfrm flipV="1">
            <a:off x="2602034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B6E68-B88E-44ED-81FA-383D0EB41A4C}"/>
              </a:ext>
            </a:extLst>
          </p:cNvPr>
          <p:cNvCxnSpPr>
            <a:cxnSpLocks/>
          </p:cNvCxnSpPr>
          <p:nvPr/>
        </p:nvCxnSpPr>
        <p:spPr>
          <a:xfrm flipV="1">
            <a:off x="415914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422B8-EADB-4781-A14A-7E42C25482F0}"/>
              </a:ext>
            </a:extLst>
          </p:cNvPr>
          <p:cNvCxnSpPr>
            <a:cxnSpLocks/>
          </p:cNvCxnSpPr>
          <p:nvPr/>
        </p:nvCxnSpPr>
        <p:spPr>
          <a:xfrm flipV="1">
            <a:off x="5715766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B0B10C-95E6-4C4D-B886-2A79C74DCEE7}"/>
              </a:ext>
            </a:extLst>
          </p:cNvPr>
          <p:cNvCxnSpPr>
            <a:cxnSpLocks/>
          </p:cNvCxnSpPr>
          <p:nvPr/>
        </p:nvCxnSpPr>
        <p:spPr>
          <a:xfrm flipV="1">
            <a:off x="869535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870C0A-904D-410F-ADC3-4455B1ED7A13}"/>
              </a:ext>
            </a:extLst>
          </p:cNvPr>
          <p:cNvCxnSpPr>
            <a:cxnSpLocks/>
          </p:cNvCxnSpPr>
          <p:nvPr/>
        </p:nvCxnSpPr>
        <p:spPr>
          <a:xfrm>
            <a:off x="4739219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DFA38A-1292-4176-AA64-086055C069D6}"/>
              </a:ext>
            </a:extLst>
          </p:cNvPr>
          <p:cNvCxnSpPr>
            <a:cxnSpLocks/>
          </p:cNvCxnSpPr>
          <p:nvPr/>
        </p:nvCxnSpPr>
        <p:spPr>
          <a:xfrm>
            <a:off x="3182111" y="3430939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508ECA-8E7C-42F0-AF44-9E5A77921527}"/>
              </a:ext>
            </a:extLst>
          </p:cNvPr>
          <p:cNvCxnSpPr>
            <a:cxnSpLocks/>
          </p:cNvCxnSpPr>
          <p:nvPr/>
        </p:nvCxnSpPr>
        <p:spPr>
          <a:xfrm>
            <a:off x="6309883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4D1BD6-D9DB-4CD9-A54B-806C5F214361}"/>
              </a:ext>
            </a:extLst>
          </p:cNvPr>
          <p:cNvCxnSpPr>
            <a:cxnSpLocks/>
          </p:cNvCxnSpPr>
          <p:nvPr/>
        </p:nvCxnSpPr>
        <p:spPr>
          <a:xfrm>
            <a:off x="7729646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5B18BC-17BC-4BD6-A5F9-E3D9E9E41087}"/>
              </a:ext>
            </a:extLst>
          </p:cNvPr>
          <p:cNvSpPr/>
          <p:nvPr/>
        </p:nvSpPr>
        <p:spPr>
          <a:xfrm>
            <a:off x="2945449" y="5017677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&gt;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Exploding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Gradient clipping: scale gradients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2393A85-4422-4840-A718-79E69B9EA851}"/>
              </a:ext>
            </a:extLst>
          </p:cNvPr>
          <p:cNvSpPr/>
          <p:nvPr/>
        </p:nvSpPr>
        <p:spPr>
          <a:xfrm>
            <a:off x="6050392" y="5012268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&lt;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Vanishing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Activation function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Weight initialization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Network architecture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6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946A-40F6-49EE-B046-CF718267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5CD0-9B24-4A26-9850-E6D2180A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8429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Why are vanishing gradients a problem?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Multiply many small numbers together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Errors due to time steps further back have smaller and smaller gradients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Parameters are biased to capture short-term dependencies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AF63-6B33-4AD2-9FF3-BD728319B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9AC76B-5B3D-4EA0-8F04-42FCA7933C81}"/>
              </a:ext>
            </a:extLst>
          </p:cNvPr>
          <p:cNvGrpSpPr/>
          <p:nvPr/>
        </p:nvGrpSpPr>
        <p:grpSpPr>
          <a:xfrm>
            <a:off x="5688969" y="4052260"/>
            <a:ext cx="6421951" cy="2301206"/>
            <a:chOff x="5688969" y="4114938"/>
            <a:chExt cx="6421951" cy="230120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D276A12-75FD-40D3-954C-6900C41D3D4C}"/>
                </a:ext>
              </a:extLst>
            </p:cNvPr>
            <p:cNvSpPr/>
            <p:nvPr/>
          </p:nvSpPr>
          <p:spPr>
            <a:xfrm>
              <a:off x="6096000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/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/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580C0DF-FBA3-4074-8B3E-B581840256CC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6464947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A9982EB-C25A-4FE8-ABD0-B893527F9E45}"/>
                </a:ext>
              </a:extLst>
            </p:cNvPr>
            <p:cNvCxnSpPr>
              <a:cxnSpLocks/>
              <a:stCxn id="96" idx="0"/>
              <a:endCxn id="97" idx="4"/>
            </p:cNvCxnSpPr>
            <p:nvPr/>
          </p:nvCxnSpPr>
          <p:spPr>
            <a:xfrm flipH="1" flipV="1">
              <a:off x="6464947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62321EC3-0B06-4006-BB48-A9F3BC4BCDDD}"/>
                </a:ext>
              </a:extLst>
            </p:cNvPr>
            <p:cNvSpPr/>
            <p:nvPr/>
          </p:nvSpPr>
          <p:spPr>
            <a:xfrm>
              <a:off x="731368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/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/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54DCBD0-751C-4F74-8845-D67D24EC8110}"/>
                </a:ext>
              </a:extLst>
            </p:cNvPr>
            <p:cNvCxnSpPr>
              <a:cxnSpLocks/>
              <a:stCxn id="103" idx="0"/>
              <a:endCxn id="101" idx="2"/>
            </p:cNvCxnSpPr>
            <p:nvPr/>
          </p:nvCxnSpPr>
          <p:spPr>
            <a:xfrm flipV="1">
              <a:off x="768263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199C9BD-D058-445C-AC75-43970347333C}"/>
                </a:ext>
              </a:extLst>
            </p:cNvPr>
            <p:cNvCxnSpPr>
              <a:cxnSpLocks/>
              <a:stCxn id="101" idx="0"/>
              <a:endCxn id="102" idx="4"/>
            </p:cNvCxnSpPr>
            <p:nvPr/>
          </p:nvCxnSpPr>
          <p:spPr>
            <a:xfrm flipH="1" flipV="1">
              <a:off x="768263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E71955-65C3-406B-8392-C3FFEDDFBDA6}"/>
                </a:ext>
              </a:extLst>
            </p:cNvPr>
            <p:cNvSpPr/>
            <p:nvPr/>
          </p:nvSpPr>
          <p:spPr>
            <a:xfrm>
              <a:off x="853099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/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/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8B6620-5FE4-4DC7-B55B-88E48F887AB9}"/>
                </a:ext>
              </a:extLst>
            </p:cNvPr>
            <p:cNvCxnSpPr>
              <a:cxnSpLocks/>
              <a:stCxn id="108" idx="0"/>
              <a:endCxn id="106" idx="2"/>
            </p:cNvCxnSpPr>
            <p:nvPr/>
          </p:nvCxnSpPr>
          <p:spPr>
            <a:xfrm flipV="1">
              <a:off x="889994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95B2089-965F-43B6-A778-E359F4A892FB}"/>
                </a:ext>
              </a:extLst>
            </p:cNvPr>
            <p:cNvCxnSpPr>
              <a:cxnSpLocks/>
              <a:stCxn id="106" idx="0"/>
              <a:endCxn id="107" idx="4"/>
            </p:cNvCxnSpPr>
            <p:nvPr/>
          </p:nvCxnSpPr>
          <p:spPr>
            <a:xfrm flipH="1" flipV="1">
              <a:off x="889994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C436D10-CBDB-41CE-84EE-93C6B6DF9A54}"/>
                </a:ext>
              </a:extLst>
            </p:cNvPr>
            <p:cNvSpPr/>
            <p:nvPr/>
          </p:nvSpPr>
          <p:spPr>
            <a:xfrm>
              <a:off x="10974875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/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/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5CC774C-900D-4C4C-ACBA-C28A90C8FE3E}"/>
                </a:ext>
              </a:extLst>
            </p:cNvPr>
            <p:cNvCxnSpPr>
              <a:cxnSpLocks/>
              <a:stCxn id="113" idx="0"/>
              <a:endCxn id="111" idx="2"/>
            </p:cNvCxnSpPr>
            <p:nvPr/>
          </p:nvCxnSpPr>
          <p:spPr>
            <a:xfrm flipV="1">
              <a:off x="11343822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55D655-E210-4856-A5EB-EF64E6097EFB}"/>
                </a:ext>
              </a:extLst>
            </p:cNvPr>
            <p:cNvCxnSpPr>
              <a:cxnSpLocks/>
              <a:stCxn id="111" idx="0"/>
              <a:endCxn id="112" idx="4"/>
            </p:cNvCxnSpPr>
            <p:nvPr/>
          </p:nvCxnSpPr>
          <p:spPr>
            <a:xfrm flipH="1" flipV="1">
              <a:off x="11343822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988979D-443F-4BED-A23D-138B92101B0E}"/>
                </a:ext>
              </a:extLst>
            </p:cNvPr>
            <p:cNvCxnSpPr>
              <a:cxnSpLocks/>
              <a:stCxn id="101" idx="3"/>
              <a:endCxn id="106" idx="1"/>
            </p:cNvCxnSpPr>
            <p:nvPr/>
          </p:nvCxnSpPr>
          <p:spPr>
            <a:xfrm>
              <a:off x="8051584" y="5447081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CF023B0-5164-4AEF-9804-8ACA007F73E7}"/>
                </a:ext>
              </a:extLst>
            </p:cNvPr>
            <p:cNvCxnSpPr>
              <a:cxnSpLocks/>
              <a:stCxn id="96" idx="3"/>
              <a:endCxn id="101" idx="1"/>
            </p:cNvCxnSpPr>
            <p:nvPr/>
          </p:nvCxnSpPr>
          <p:spPr>
            <a:xfrm>
              <a:off x="6833895" y="5447081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3D25A70-D340-46A5-9E9E-65264DECC13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7976C95-66FD-48F9-A52F-83562CDF37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355427-6D7E-4B76-AD11-E1E8D970504B}"/>
                </a:ext>
              </a:extLst>
            </p:cNvPr>
            <p:cNvSpPr txBox="1"/>
            <p:nvPr/>
          </p:nvSpPr>
          <p:spPr>
            <a:xfrm>
              <a:off x="9914135" y="52070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737CF30-0A7D-46A0-BE41-AF5207ACD810}"/>
                </a:ext>
              </a:extLst>
            </p:cNvPr>
            <p:cNvSpPr txBox="1"/>
            <p:nvPr/>
          </p:nvSpPr>
          <p:spPr>
            <a:xfrm>
              <a:off x="9918763" y="59418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909065A-869A-403F-845A-FFDE8D7F467A}"/>
                </a:ext>
              </a:extLst>
            </p:cNvPr>
            <p:cNvSpPr txBox="1"/>
            <p:nvPr/>
          </p:nvSpPr>
          <p:spPr>
            <a:xfrm>
              <a:off x="9904164" y="4508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7CC828-62AA-4772-813D-02C690A5A366}"/>
                </a:ext>
              </a:extLst>
            </p:cNvPr>
            <p:cNvSpPr txBox="1"/>
            <p:nvPr/>
          </p:nvSpPr>
          <p:spPr>
            <a:xfrm>
              <a:off x="5688969" y="4114938"/>
              <a:ext cx="6421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080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France</a:t>
              </a:r>
              <a:r>
                <a:rPr lang="en-US" sz="1600" dirty="0">
                  <a:solidFill>
                    <a:schemeClr val="tx1"/>
                  </a:solidFill>
                </a:rPr>
                <a:t> is where I grew up, but now I live in Boston. I speak fluent …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09E90EA-C04B-436D-995A-2A5DF92D6E5A}"/>
              </a:ext>
            </a:extLst>
          </p:cNvPr>
          <p:cNvGrpSpPr/>
          <p:nvPr/>
        </p:nvGrpSpPr>
        <p:grpSpPr>
          <a:xfrm>
            <a:off x="6096000" y="1349250"/>
            <a:ext cx="5616770" cy="2309527"/>
            <a:chOff x="6096000" y="1623182"/>
            <a:chExt cx="5616770" cy="230952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D8555D6-2013-4ACA-AD00-79BFC501DD84}"/>
                </a:ext>
              </a:extLst>
            </p:cNvPr>
            <p:cNvSpPr/>
            <p:nvPr/>
          </p:nvSpPr>
          <p:spPr>
            <a:xfrm>
              <a:off x="6096000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/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/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CFF18A-E55D-4020-846A-1B99A1BC3444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6464947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E7F3C1-C100-4877-AAC4-92C49CA4C5BB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6464947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B994EAB-7FA9-467D-AF3B-F0AB11BDF573}"/>
                </a:ext>
              </a:extLst>
            </p:cNvPr>
            <p:cNvSpPr/>
            <p:nvPr/>
          </p:nvSpPr>
          <p:spPr>
            <a:xfrm>
              <a:off x="731368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/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/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1FBA84-3DB8-4357-BC55-E5895E459F60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768263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902F39-B91B-43C5-97E0-E87C5D25C90F}"/>
                </a:ext>
              </a:extLst>
            </p:cNvPr>
            <p:cNvCxnSpPr>
              <a:cxnSpLocks/>
              <a:stCxn id="10" idx="0"/>
              <a:endCxn id="11" idx="4"/>
            </p:cNvCxnSpPr>
            <p:nvPr/>
          </p:nvCxnSpPr>
          <p:spPr>
            <a:xfrm flipH="1" flipV="1">
              <a:off x="768263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3FD837-AC42-4F40-997F-2F7C7865365B}"/>
                </a:ext>
              </a:extLst>
            </p:cNvPr>
            <p:cNvSpPr/>
            <p:nvPr/>
          </p:nvSpPr>
          <p:spPr>
            <a:xfrm>
              <a:off x="853099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/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/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04CF59-40D2-414F-8583-7B059AEDC824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889994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A4E181-8CFF-4939-99DF-DC64A08B2E56}"/>
                </a:ext>
              </a:extLst>
            </p:cNvPr>
            <p:cNvCxnSpPr>
              <a:cxnSpLocks/>
              <a:stCxn id="15" idx="0"/>
              <a:endCxn id="16" idx="4"/>
            </p:cNvCxnSpPr>
            <p:nvPr/>
          </p:nvCxnSpPr>
          <p:spPr>
            <a:xfrm flipH="1" flipV="1">
              <a:off x="889994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3E24523-0C54-4EFD-8433-D7043A50BBA0}"/>
                </a:ext>
              </a:extLst>
            </p:cNvPr>
            <p:cNvSpPr/>
            <p:nvPr/>
          </p:nvSpPr>
          <p:spPr>
            <a:xfrm>
              <a:off x="10974875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/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/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F536A-3944-469F-A589-5AC44CFADC03}"/>
                </a:ext>
              </a:extLst>
            </p:cNvPr>
            <p:cNvCxnSpPr>
              <a:cxnSpLocks/>
              <a:stCxn id="22" idx="0"/>
              <a:endCxn id="20" idx="2"/>
            </p:cNvCxnSpPr>
            <p:nvPr/>
          </p:nvCxnSpPr>
          <p:spPr>
            <a:xfrm flipV="1">
              <a:off x="11343822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729BBD-08A5-4440-A7C4-4DA78748BDA2}"/>
                </a:ext>
              </a:extLst>
            </p:cNvPr>
            <p:cNvCxnSpPr>
              <a:cxnSpLocks/>
              <a:stCxn id="20" idx="0"/>
              <a:endCxn id="21" idx="4"/>
            </p:cNvCxnSpPr>
            <p:nvPr/>
          </p:nvCxnSpPr>
          <p:spPr>
            <a:xfrm flipH="1" flipV="1">
              <a:off x="11343822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E17F9C-0AFC-4867-9B3F-DA6E9F386B4C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8051584" y="2963646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4A3E89-295D-46A4-BA6F-4B9DCC90F37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6833895" y="2963646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170B29-C346-489D-B094-C6AFE9527895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A3D67E-05C0-441F-9BFC-952F2575123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C132CA72-5EA4-46CD-9D29-7AA584E523E5}"/>
                </a:ext>
              </a:extLst>
            </p:cNvPr>
            <p:cNvSpPr/>
            <p:nvPr/>
          </p:nvSpPr>
          <p:spPr>
            <a:xfrm>
              <a:off x="9759287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/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/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1192180-4EA0-4D16-8B7D-D512EB772C19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10117255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98E844-A17D-4B34-A730-4141D427FBA5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H="1" flipV="1">
              <a:off x="10117255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EFB19F-8CBA-4CDB-A732-5E0955AC3621}"/>
                </a:ext>
              </a:extLst>
            </p:cNvPr>
            <p:cNvSpPr txBox="1"/>
            <p:nvPr/>
          </p:nvSpPr>
          <p:spPr>
            <a:xfrm>
              <a:off x="7830585" y="1623182"/>
              <a:ext cx="21387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The </a:t>
              </a:r>
              <a:r>
                <a:rPr lang="en-US" sz="1600" dirty="0">
                  <a:solidFill>
                    <a:srgbClr val="FF0000"/>
                  </a:solidFill>
                  <a:latin typeface="Corbel" panose="020B0503020204020204" pitchFamily="34" charset="0"/>
                </a:rPr>
                <a:t>clouds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are in the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012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AD4-04C1-4BF0-A8EA-B219B04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6E09-B33C-4FB8-A2EC-C104B831F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C6B5-D2F0-469C-8E40-64E5C1264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E78399-09C5-435F-BBE7-066F73FBE419}"/>
              </a:ext>
            </a:extLst>
          </p:cNvPr>
          <p:cNvGrpSpPr/>
          <p:nvPr/>
        </p:nvGrpSpPr>
        <p:grpSpPr>
          <a:xfrm>
            <a:off x="2441643" y="2760090"/>
            <a:ext cx="4179652" cy="3596260"/>
            <a:chOff x="1001949" y="2760090"/>
            <a:chExt cx="4179652" cy="359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0DCA45-7B64-4891-B87A-A2627DDA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5" t="9979" r="6275"/>
            <a:stretch/>
          </p:blipFill>
          <p:spPr>
            <a:xfrm>
              <a:off x="1001949" y="3129422"/>
              <a:ext cx="4179652" cy="32269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3EC2D-2862-4F9D-8FB5-88FF9635A8A8}"/>
                </a:ext>
              </a:extLst>
            </p:cNvPr>
            <p:cNvSpPr txBox="1"/>
            <p:nvPr/>
          </p:nvSpPr>
          <p:spPr>
            <a:xfrm>
              <a:off x="1378005" y="2760090"/>
              <a:ext cx="3427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Derivatives of activation functions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/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Using a </a:t>
                </a:r>
                <a:r>
                  <a:rPr lang="en-US" sz="2000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ReLU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prevents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shrinking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15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Long Short Term Memory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B47-2FB3-410B-A85F-141864C7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ADB4-FCD8-46A5-A111-2C56C316C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parameter initialization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Initialize weights to identity matrix</a:t>
            </a:r>
          </a:p>
          <a:p>
            <a:r>
              <a:rPr lang="en-US" dirty="0">
                <a:sym typeface="Wingdings" panose="05000000000000000000" pitchFamily="2" charset="2"/>
              </a:rPr>
              <a:t>Initialize biases to zero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Prevents the weights from shrinking to zero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6FBC8-0BC2-43E4-BCF3-49BF37157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37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5A1-0885-4227-80FC-976D1530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348D7-AC34-4917-BC6C-694DE9ED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gated cells</a:t>
            </a:r>
          </a:p>
          <a:p>
            <a:pPr marL="5080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Use a more complex recurrent unit with gates to control what information is passed through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07D-0A74-4E26-9084-B36322E37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A05C3-0C64-4B55-A617-31200EF10D68}"/>
              </a:ext>
            </a:extLst>
          </p:cNvPr>
          <p:cNvGrpSpPr/>
          <p:nvPr/>
        </p:nvGrpSpPr>
        <p:grpSpPr>
          <a:xfrm>
            <a:off x="4841132" y="4276076"/>
            <a:ext cx="2509736" cy="1254866"/>
            <a:chOff x="4747097" y="4441447"/>
            <a:chExt cx="2509736" cy="12548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4236F6-35E3-4624-B476-62E2847DF10C}"/>
                </a:ext>
              </a:extLst>
            </p:cNvPr>
            <p:cNvSpPr/>
            <p:nvPr/>
          </p:nvSpPr>
          <p:spPr>
            <a:xfrm>
              <a:off x="4747097" y="444144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Gated cell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917316-EAB5-4A2B-9F22-9446E93B3365}"/>
                </a:ext>
              </a:extLst>
            </p:cNvPr>
            <p:cNvSpPr/>
            <p:nvPr/>
          </p:nvSpPr>
          <p:spPr>
            <a:xfrm>
              <a:off x="5205916" y="5268540"/>
              <a:ext cx="15921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LSTM, GRU,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56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27C-ED2A-49FA-877E-784BBBA8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26BC-CE49-4639-875C-9B97E405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Neural networks designed for sequence modelling</a:t>
            </a:r>
          </a:p>
          <a:p>
            <a:r>
              <a:rPr lang="en-US" sz="2000" dirty="0"/>
              <a:t>Recurrent unit</a:t>
            </a:r>
          </a:p>
          <a:p>
            <a:pPr lvl="1"/>
            <a:r>
              <a:rPr lang="en-US" sz="1800" dirty="0"/>
              <a:t>Handles variable-length inputs</a:t>
            </a:r>
          </a:p>
          <a:p>
            <a:pPr lvl="1"/>
            <a:r>
              <a:rPr lang="en-US" sz="1800" dirty="0"/>
              <a:t>Shares parameters across the sequence</a:t>
            </a:r>
          </a:p>
          <a:p>
            <a:pPr lvl="1"/>
            <a:r>
              <a:rPr lang="en-US" sz="1800" dirty="0"/>
              <a:t>Maintains information about ordering</a:t>
            </a:r>
          </a:p>
          <a:p>
            <a:r>
              <a:rPr lang="en-US" sz="2000" dirty="0"/>
              <a:t>Learning long-term dependencies is challenging due to vanishing gradients</a:t>
            </a:r>
          </a:p>
          <a:p>
            <a:pPr lvl="1"/>
            <a:r>
              <a:rPr lang="en-US" sz="1800" dirty="0"/>
              <a:t>Activation functions</a:t>
            </a:r>
          </a:p>
          <a:p>
            <a:pPr lvl="1"/>
            <a:r>
              <a:rPr lang="en-US" sz="1800" dirty="0"/>
              <a:t>Parameter initialization</a:t>
            </a:r>
          </a:p>
          <a:p>
            <a:pPr lvl="1"/>
            <a:r>
              <a:rPr lang="en-US" sz="1800" dirty="0"/>
              <a:t>Gated cells</a:t>
            </a:r>
          </a:p>
          <a:p>
            <a:r>
              <a:rPr lang="en-US" sz="2200" dirty="0"/>
              <a:t>Implementation in </a:t>
            </a:r>
            <a:r>
              <a:rPr lang="en-US" sz="2200" dirty="0" err="1"/>
              <a:t>PyTorch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66839-3BE0-4239-8857-2CEFD857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0F51A2-6929-46D6-9637-C9105E9AC545}"/>
              </a:ext>
            </a:extLst>
          </p:cNvPr>
          <p:cNvGrpSpPr/>
          <p:nvPr/>
        </p:nvGrpSpPr>
        <p:grpSpPr>
          <a:xfrm>
            <a:off x="6605084" y="2406982"/>
            <a:ext cx="943576" cy="2913932"/>
            <a:chOff x="6605084" y="2406982"/>
            <a:chExt cx="943576" cy="29139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391878-A646-4E9C-B2DC-94CC42714FB6}"/>
                </a:ext>
              </a:extLst>
            </p:cNvPr>
            <p:cNvSpPr/>
            <p:nvPr/>
          </p:nvSpPr>
          <p:spPr>
            <a:xfrm>
              <a:off x="6605084" y="3429000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5E5B2B1-CD15-41FC-B679-E75F61B40C87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6605084" y="3865641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/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/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C338BA4-B59C-4F3A-A936-BD1B18BA9C63}"/>
                </a:ext>
              </a:extLst>
            </p:cNvPr>
            <p:cNvCxnSpPr>
              <a:cxnSpLocks/>
              <a:stCxn id="16" idx="0"/>
              <a:endCxn id="13" idx="2"/>
            </p:cNvCxnSpPr>
            <p:nvPr/>
          </p:nvCxnSpPr>
          <p:spPr>
            <a:xfrm flipV="1">
              <a:off x="7076871" y="4302282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92211-8F5A-4F23-B79F-BCBDDA5BCE06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7076871" y="2975633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EEF8A9-367E-49AC-8FBE-3520BCA8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67" y="2219403"/>
            <a:ext cx="2733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Long Short Term Memory Networks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an RNN, the recurrent cell contains a simple computation node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3CA856-29FC-4C9E-8D1E-38FE5FB6318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38313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970B921-D4C3-45B9-8089-B6C8D5B8A2D8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4875199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803791-EBC6-4C4E-9709-22788A34E8B9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063669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FE87F64-A97C-404B-9314-6F1D0432A6B7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rot="5400000" flipH="1" flipV="1">
            <a:off x="6106193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872CB4-96EF-4725-9BB3-2F3E133595FE}"/>
              </a:ext>
            </a:extLst>
          </p:cNvPr>
          <p:cNvSpPr/>
          <p:nvPr/>
        </p:nvSpPr>
        <p:spPr>
          <a:xfrm>
            <a:off x="540417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/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/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blipFill>
                <a:blip r:embed="rId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81DC736-6AD9-465D-947F-88F9E9CCB47C}"/>
              </a:ext>
            </a:extLst>
          </p:cNvPr>
          <p:cNvSpPr/>
          <p:nvPr/>
        </p:nvSpPr>
        <p:spPr>
          <a:xfrm>
            <a:off x="1902290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11258E-479B-460F-A722-D71D85DF6B78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1828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EF38423-CB72-4FAE-BB6A-B6832A9F1E26}"/>
              </a:ext>
            </a:extLst>
          </p:cNvPr>
          <p:cNvCxnSpPr>
            <a:cxnSpLocks/>
            <a:stCxn id="33" idx="0"/>
            <a:endCxn id="35" idx="2"/>
          </p:cNvCxnSpPr>
          <p:nvPr/>
        </p:nvCxnSpPr>
        <p:spPr>
          <a:xfrm rot="5400000" flipH="1" flipV="1">
            <a:off x="1018714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3D8F97D-7A45-4ECF-9BA8-775B6C078838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3207184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631F4AC-BFE9-411E-949C-0C148A7B5B68}"/>
              </a:ext>
            </a:extLst>
          </p:cNvPr>
          <p:cNvCxnSpPr>
            <a:cxnSpLocks/>
            <a:stCxn id="35" idx="0"/>
            <a:endCxn id="34" idx="4"/>
          </p:cNvCxnSpPr>
          <p:nvPr/>
        </p:nvCxnSpPr>
        <p:spPr>
          <a:xfrm rot="5400000" flipH="1" flipV="1">
            <a:off x="2249708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188BB-BDF9-40F0-90E6-432D23505F10}"/>
              </a:ext>
            </a:extLst>
          </p:cNvPr>
          <p:cNvSpPr/>
          <p:nvPr/>
        </p:nvSpPr>
        <p:spPr>
          <a:xfrm>
            <a:off x="8254960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/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/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3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E5DA66B-2D03-4A96-9B6B-549AB08455E4}"/>
              </a:ext>
            </a:extLst>
          </p:cNvPr>
          <p:cNvSpPr/>
          <p:nvPr/>
        </p:nvSpPr>
        <p:spPr>
          <a:xfrm>
            <a:off x="9616833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4801DB4-C55F-4579-AA6D-C744DE110C42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796371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4ACC952-5A40-4B7B-B7C5-488BC785819F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rot="5400000" flipH="1" flipV="1">
            <a:off x="8733257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9351C7-8A62-4C10-ADD1-4D98045CEB0E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10921727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8EB6DC-EE29-48A6-8534-91DE6E40DFDC}"/>
              </a:ext>
            </a:extLst>
          </p:cNvPr>
          <p:cNvCxnSpPr>
            <a:cxnSpLocks/>
            <a:stCxn id="43" idx="0"/>
            <a:endCxn id="42" idx="4"/>
          </p:cNvCxnSpPr>
          <p:nvPr/>
        </p:nvCxnSpPr>
        <p:spPr>
          <a:xfrm rot="5400000" flipH="1" flipV="1">
            <a:off x="9964251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/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/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/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28355C82-143E-4C1A-800F-98590797E782}"/>
              </a:ext>
            </a:extLst>
          </p:cNvPr>
          <p:cNvSpPr/>
          <p:nvPr/>
        </p:nvSpPr>
        <p:spPr>
          <a:xfrm>
            <a:off x="-1" y="2480554"/>
            <a:ext cx="396852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7F556-9DEF-485B-A5F5-E512544FDA4F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931BF-99C9-4421-A7B1-21FCDCABA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038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LSTM modules (</a:t>
            </a:r>
            <a:r>
              <a:rPr lang="en-US" sz="2400" dirty="0" err="1"/>
              <a:t>Hochreiter</a:t>
            </a:r>
            <a:r>
              <a:rPr lang="en-US" sz="2400" dirty="0"/>
              <a:t> et.al., 1997) contain computational blocks that control information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7086748-177C-479F-9913-5B288DD27A8A}"/>
              </a:ext>
            </a:extLst>
          </p:cNvPr>
          <p:cNvSpPr/>
          <p:nvPr/>
        </p:nvSpPr>
        <p:spPr>
          <a:xfrm>
            <a:off x="8266773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/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/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F8181125-BF83-4740-AD63-32142891A03C}"/>
              </a:ext>
            </a:extLst>
          </p:cNvPr>
          <p:cNvSpPr/>
          <p:nvPr/>
        </p:nvSpPr>
        <p:spPr>
          <a:xfrm>
            <a:off x="9628646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/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/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/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/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9450CABC-E541-416F-96B7-48B0AEB48A06}"/>
              </a:ext>
            </a:extLst>
          </p:cNvPr>
          <p:cNvSpPr/>
          <p:nvPr/>
        </p:nvSpPr>
        <p:spPr>
          <a:xfrm>
            <a:off x="10644005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CBB7D6-5F94-4987-BE7C-B9209DD4C6CE}"/>
              </a:ext>
            </a:extLst>
          </p:cNvPr>
          <p:cNvGrpSpPr/>
          <p:nvPr/>
        </p:nvGrpSpPr>
        <p:grpSpPr>
          <a:xfrm rot="18900000">
            <a:off x="9860278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B75FA9-0BD0-4C2D-9B9C-8722B4621754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FF3375D-D006-46E5-8F76-620DC9B2763A}"/>
                </a:ext>
              </a:extLst>
            </p:cNvPr>
            <p:cNvCxnSpPr>
              <a:stCxn id="171" idx="0"/>
              <a:endCxn id="17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0042F84-4DDC-44E2-A1E1-CC2301C32961}"/>
                </a:ext>
              </a:extLst>
            </p:cNvPr>
            <p:cNvCxnSpPr>
              <a:cxnSpLocks/>
              <a:stCxn id="171" idx="2"/>
              <a:endCxn id="17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27A37C-F447-4FEB-BAE3-BA9A7F97A211}"/>
              </a:ext>
            </a:extLst>
          </p:cNvPr>
          <p:cNvGrpSpPr/>
          <p:nvPr/>
        </p:nvGrpSpPr>
        <p:grpSpPr>
          <a:xfrm rot="18900000">
            <a:off x="10875636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C2F60C-4CA8-4D84-BF5E-501942C1A9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9799BC4-AE28-4F1E-BF0B-8A78A17A087A}"/>
                </a:ext>
              </a:extLst>
            </p:cNvPr>
            <p:cNvCxnSpPr>
              <a:stCxn id="168" idx="0"/>
              <a:endCxn id="16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9800052-E31F-4049-84EC-A94136161B0E}"/>
                </a:ext>
              </a:extLst>
            </p:cNvPr>
            <p:cNvCxnSpPr>
              <a:cxnSpLocks/>
              <a:stCxn id="168" idx="2"/>
              <a:endCxn id="16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B0AF7CB-904C-446F-B62D-8DA786FA16DD}"/>
              </a:ext>
            </a:extLst>
          </p:cNvPr>
          <p:cNvCxnSpPr>
            <a:cxnSpLocks/>
            <a:stCxn id="146" idx="0"/>
            <a:endCxn id="174" idx="3"/>
          </p:cNvCxnSpPr>
          <p:nvPr/>
        </p:nvCxnSpPr>
        <p:spPr>
          <a:xfrm rot="5400000" flipH="1" flipV="1">
            <a:off x="8314788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35A9BF1A-BD3C-4D6A-A239-45CD14C5149D}"/>
              </a:ext>
            </a:extLst>
          </p:cNvPr>
          <p:cNvCxnSpPr>
            <a:cxnSpLocks/>
            <a:stCxn id="145" idx="0"/>
            <a:endCxn id="171" idx="1"/>
          </p:cNvCxnSpPr>
          <p:nvPr/>
        </p:nvCxnSpPr>
        <p:spPr>
          <a:xfrm rot="5400000" flipH="1" flipV="1">
            <a:off x="9259495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60D56BC-B33C-46BB-9A42-4A3984B334B9}"/>
              </a:ext>
            </a:extLst>
          </p:cNvPr>
          <p:cNvCxnSpPr>
            <a:cxnSpLocks/>
            <a:stCxn id="147" idx="0"/>
            <a:endCxn id="168" idx="1"/>
          </p:cNvCxnSpPr>
          <p:nvPr/>
        </p:nvCxnSpPr>
        <p:spPr>
          <a:xfrm rot="5400000" flipH="1" flipV="1">
            <a:off x="10580165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B4C8B445-6357-4E98-856B-47C6B8277EE8}"/>
              </a:ext>
            </a:extLst>
          </p:cNvPr>
          <p:cNvCxnSpPr>
            <a:cxnSpLocks/>
            <a:stCxn id="171" idx="7"/>
            <a:endCxn id="177" idx="4"/>
          </p:cNvCxnSpPr>
          <p:nvPr/>
        </p:nvCxnSpPr>
        <p:spPr>
          <a:xfrm rot="16200000" flipV="1">
            <a:off x="9832829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FA368F7-847D-4F4F-85E6-24CC62539437}"/>
              </a:ext>
            </a:extLst>
          </p:cNvPr>
          <p:cNvCxnSpPr>
            <a:cxnSpLocks/>
            <a:stCxn id="168" idx="3"/>
          </p:cNvCxnSpPr>
          <p:nvPr/>
        </p:nvCxnSpPr>
        <p:spPr>
          <a:xfrm rot="16200000" flipH="1">
            <a:off x="11207975" y="4431728"/>
            <a:ext cx="679340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F9813E4-E07A-4AD8-BB2B-216C499FDA81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8957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05EEFAB6-A8FE-4C49-ACAC-EE30A4D158C0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7538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CBC7B680-E4CF-4A29-BB2E-4D8EB4EB7530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3634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E7B2F63D-D704-4876-B4FA-F20C8180B3D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2676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CA9BDDAF-30FB-4E61-807C-A42EFD8ADE97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9521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B1B3650-FD37-4877-845A-C948FB52F10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4290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0E0CF20-939E-4D4B-95F0-AA557B3B1AD2}"/>
              </a:ext>
            </a:extLst>
          </p:cNvPr>
          <p:cNvCxnSpPr>
            <a:cxnSpLocks/>
          </p:cNvCxnSpPr>
          <p:nvPr/>
        </p:nvCxnSpPr>
        <p:spPr>
          <a:xfrm>
            <a:off x="7796489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3012E6E-2605-4EF7-872A-66AA7DE63279}"/>
              </a:ext>
            </a:extLst>
          </p:cNvPr>
          <p:cNvCxnSpPr>
            <a:cxnSpLocks/>
            <a:stCxn id="168" idx="7"/>
            <a:endCxn id="148" idx="2"/>
          </p:cNvCxnSpPr>
          <p:nvPr/>
        </p:nvCxnSpPr>
        <p:spPr>
          <a:xfrm flipV="1">
            <a:off x="10981229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B3AF887-706C-4684-9C9F-29CBC63B3C81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6229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D10B019-6D6D-43A1-8C90-16C1D3F08BD3}"/>
              </a:ext>
            </a:extLst>
          </p:cNvPr>
          <p:cNvCxnSpPr>
            <a:cxnSpLocks/>
          </p:cNvCxnSpPr>
          <p:nvPr/>
        </p:nvCxnSpPr>
        <p:spPr>
          <a:xfrm>
            <a:off x="11426229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8BBB0466-303E-46D1-9D82-DD141AF17CC4}"/>
              </a:ext>
            </a:extLst>
          </p:cNvPr>
          <p:cNvSpPr/>
          <p:nvPr/>
        </p:nvSpPr>
        <p:spPr>
          <a:xfrm>
            <a:off x="508277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/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/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blipFill>
                <a:blip r:embed="rId15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560E577F-B1B7-4961-87A3-EF91E5875DAF}"/>
              </a:ext>
            </a:extLst>
          </p:cNvPr>
          <p:cNvSpPr/>
          <p:nvPr/>
        </p:nvSpPr>
        <p:spPr>
          <a:xfrm>
            <a:off x="1870150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/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/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/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66E9BA06-77C5-4C84-B281-E43D11A306E7}"/>
              </a:ext>
            </a:extLst>
          </p:cNvPr>
          <p:cNvSpPr/>
          <p:nvPr/>
        </p:nvSpPr>
        <p:spPr>
          <a:xfrm>
            <a:off x="2885509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3D60113-C578-4D52-ABD0-1171C7C9E665}"/>
              </a:ext>
            </a:extLst>
          </p:cNvPr>
          <p:cNvGrpSpPr/>
          <p:nvPr/>
        </p:nvGrpSpPr>
        <p:grpSpPr>
          <a:xfrm rot="18900000">
            <a:off x="2101782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AFB8946-8E06-448A-AB48-74C43DF137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F3C6876-BFC1-4DDB-B433-F7502434F211}"/>
                </a:ext>
              </a:extLst>
            </p:cNvPr>
            <p:cNvCxnSpPr>
              <a:stCxn id="212" idx="0"/>
              <a:endCxn id="21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864991-3759-4321-8FF5-E02D6449C5A3}"/>
                </a:ext>
              </a:extLst>
            </p:cNvPr>
            <p:cNvCxnSpPr>
              <a:cxnSpLocks/>
              <a:stCxn id="212" idx="2"/>
              <a:endCxn id="21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93970FB-DB56-459B-8F79-5F13D610EB47}"/>
              </a:ext>
            </a:extLst>
          </p:cNvPr>
          <p:cNvGrpSpPr/>
          <p:nvPr/>
        </p:nvGrpSpPr>
        <p:grpSpPr>
          <a:xfrm rot="18900000">
            <a:off x="3117140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8E8472F-30D2-405C-9B95-63F2F7DB8E00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90B92B7-5597-409C-90B9-5A90201E2437}"/>
                </a:ext>
              </a:extLst>
            </p:cNvPr>
            <p:cNvCxnSpPr>
              <a:stCxn id="209" idx="0"/>
              <a:endCxn id="20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5BF444-966A-4A03-A203-7F7ACE0D4141}"/>
                </a:ext>
              </a:extLst>
            </p:cNvPr>
            <p:cNvCxnSpPr>
              <a:cxnSpLocks/>
              <a:stCxn id="209" idx="2"/>
              <a:endCxn id="20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389C8AD7-9DF0-44E8-8DC9-4A1628C26CEC}"/>
              </a:ext>
            </a:extLst>
          </p:cNvPr>
          <p:cNvCxnSpPr>
            <a:cxnSpLocks/>
            <a:stCxn id="187" idx="0"/>
            <a:endCxn id="215" idx="3"/>
          </p:cNvCxnSpPr>
          <p:nvPr/>
        </p:nvCxnSpPr>
        <p:spPr>
          <a:xfrm rot="5400000" flipH="1" flipV="1">
            <a:off x="556292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975D2395-F3D7-4834-8C34-2C697CA225D6}"/>
              </a:ext>
            </a:extLst>
          </p:cNvPr>
          <p:cNvCxnSpPr>
            <a:cxnSpLocks/>
            <a:stCxn id="186" idx="0"/>
            <a:endCxn id="212" idx="1"/>
          </p:cNvCxnSpPr>
          <p:nvPr/>
        </p:nvCxnSpPr>
        <p:spPr>
          <a:xfrm rot="5400000" flipH="1" flipV="1">
            <a:off x="1500999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1FDA2071-43B8-4AD0-9A8C-88AE936A3D45}"/>
              </a:ext>
            </a:extLst>
          </p:cNvPr>
          <p:cNvCxnSpPr>
            <a:cxnSpLocks/>
            <a:stCxn id="188" idx="0"/>
            <a:endCxn id="209" idx="1"/>
          </p:cNvCxnSpPr>
          <p:nvPr/>
        </p:nvCxnSpPr>
        <p:spPr>
          <a:xfrm rot="5400000" flipH="1" flipV="1">
            <a:off x="2821669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D410C48E-DE8E-4A90-8B65-48EAD9E1A2A0}"/>
              </a:ext>
            </a:extLst>
          </p:cNvPr>
          <p:cNvCxnSpPr>
            <a:cxnSpLocks/>
            <a:stCxn id="212" idx="7"/>
            <a:endCxn id="218" idx="4"/>
          </p:cNvCxnSpPr>
          <p:nvPr/>
        </p:nvCxnSpPr>
        <p:spPr>
          <a:xfrm rot="16200000" flipV="1">
            <a:off x="2074333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CAD930DD-14EB-4F10-AE9E-19CE8B697058}"/>
              </a:ext>
            </a:extLst>
          </p:cNvPr>
          <p:cNvCxnSpPr>
            <a:cxnSpLocks/>
            <a:stCxn id="209" idx="3"/>
          </p:cNvCxnSpPr>
          <p:nvPr/>
        </p:nvCxnSpPr>
        <p:spPr>
          <a:xfrm rot="16200000" flipH="1">
            <a:off x="3442922" y="4438284"/>
            <a:ext cx="687432" cy="11278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0F606950-6B35-4095-85B8-256F727FA027}"/>
              </a:ext>
            </a:extLst>
          </p:cNvPr>
          <p:cNvCxnSpPr>
            <a:cxnSpLocks/>
            <a:stCxn id="189" idx="0"/>
          </p:cNvCxnSpPr>
          <p:nvPr/>
        </p:nvCxnSpPr>
        <p:spPr>
          <a:xfrm rot="5400000" flipH="1" flipV="1">
            <a:off x="3690461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22CC6E7D-EB26-4B0E-9681-64DE7FAA6861}"/>
              </a:ext>
            </a:extLst>
          </p:cNvPr>
          <p:cNvCxnSpPr>
            <a:stCxn id="182" idx="0"/>
            <a:endCxn id="187" idx="2"/>
          </p:cNvCxnSpPr>
          <p:nvPr/>
        </p:nvCxnSpPr>
        <p:spPr>
          <a:xfrm rot="5400000" flipH="1" flipV="1">
            <a:off x="719042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E4F86CA-F31F-435D-AE6F-686D05070D2E}"/>
              </a:ext>
            </a:extLst>
          </p:cNvPr>
          <p:cNvCxnSpPr>
            <a:cxnSpLocks/>
            <a:stCxn id="182" idx="0"/>
            <a:endCxn id="186" idx="2"/>
          </p:cNvCxnSpPr>
          <p:nvPr/>
        </p:nvCxnSpPr>
        <p:spPr>
          <a:xfrm rot="5400000" flipH="1" flipV="1">
            <a:off x="965138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D123FA8C-C938-4B5E-94C9-69B902A4A737}"/>
              </a:ext>
            </a:extLst>
          </p:cNvPr>
          <p:cNvCxnSpPr>
            <a:cxnSpLocks/>
            <a:stCxn id="182" idx="0"/>
            <a:endCxn id="184" idx="2"/>
          </p:cNvCxnSpPr>
          <p:nvPr/>
        </p:nvCxnSpPr>
        <p:spPr>
          <a:xfrm rot="5400000" flipH="1" flipV="1">
            <a:off x="1284180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5B5DAD27-7CBD-4DD9-92EC-7F7F85834FE0}"/>
              </a:ext>
            </a:extLst>
          </p:cNvPr>
          <p:cNvCxnSpPr>
            <a:cxnSpLocks/>
            <a:stCxn id="182" idx="0"/>
            <a:endCxn id="188" idx="2"/>
          </p:cNvCxnSpPr>
          <p:nvPr/>
        </p:nvCxnSpPr>
        <p:spPr>
          <a:xfrm rot="5400000" flipH="1" flipV="1">
            <a:off x="1601025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035159E8-73F0-453E-B670-6C1DD9597717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35794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7C05074-B310-4E7C-B477-E477E00703B0}"/>
              </a:ext>
            </a:extLst>
          </p:cNvPr>
          <p:cNvCxnSpPr>
            <a:cxnSpLocks/>
          </p:cNvCxnSpPr>
          <p:nvPr/>
        </p:nvCxnSpPr>
        <p:spPr>
          <a:xfrm>
            <a:off x="37993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38D36ED-C142-4A7E-BD65-EE3BC65C1675}"/>
              </a:ext>
            </a:extLst>
          </p:cNvPr>
          <p:cNvCxnSpPr>
            <a:cxnSpLocks/>
            <a:stCxn id="209" idx="7"/>
            <a:endCxn id="189" idx="2"/>
          </p:cNvCxnSpPr>
          <p:nvPr/>
        </p:nvCxnSpPr>
        <p:spPr>
          <a:xfrm flipV="1">
            <a:off x="3222733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C5BF178-8F6E-4846-A9D3-52A1A029EADC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3667733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D9A4F2D-0776-4C61-8534-621B798B5CE0}"/>
              </a:ext>
            </a:extLst>
          </p:cNvPr>
          <p:cNvCxnSpPr>
            <a:cxnSpLocks/>
          </p:cNvCxnSpPr>
          <p:nvPr/>
        </p:nvCxnSpPr>
        <p:spPr>
          <a:xfrm>
            <a:off x="3667733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/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/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/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41D87E-BBB1-404A-806D-94EC073D6E48}"/>
              </a:ext>
            </a:extLst>
          </p:cNvPr>
          <p:cNvGrpSpPr/>
          <p:nvPr/>
        </p:nvGrpSpPr>
        <p:grpSpPr>
          <a:xfrm rot="18900000">
            <a:off x="971507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B91C65A-3E3B-49CB-8A71-DA5DB9D453B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E3512FD-39D8-4993-9494-9200D63E729B}"/>
                </a:ext>
              </a:extLst>
            </p:cNvPr>
            <p:cNvCxnSpPr>
              <a:stCxn id="215" idx="0"/>
              <a:endCxn id="2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CE55B45-18F7-4F3C-A89F-4FCFC8A5DFAD}"/>
                </a:ext>
              </a:extLst>
            </p:cNvPr>
            <p:cNvCxnSpPr>
              <a:cxnSpLocks/>
              <a:stCxn id="215" idx="2"/>
              <a:endCxn id="2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DBCC190-1B82-4486-AE05-1F633245952C}"/>
              </a:ext>
            </a:extLst>
          </p:cNvPr>
          <p:cNvGrpSpPr/>
          <p:nvPr/>
        </p:nvGrpSpPr>
        <p:grpSpPr>
          <a:xfrm>
            <a:off x="2101781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0693A11-EF64-4CEC-A159-A08E063A1FCC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4BCE09-FCDF-4024-A440-394743909570}"/>
                </a:ext>
              </a:extLst>
            </p:cNvPr>
            <p:cNvCxnSpPr>
              <a:stCxn id="218" idx="0"/>
              <a:endCxn id="21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B410FE0-A8A0-4B20-AADD-40D4583874E6}"/>
                </a:ext>
              </a:extLst>
            </p:cNvPr>
            <p:cNvCxnSpPr>
              <a:cxnSpLocks/>
              <a:stCxn id="218" idx="2"/>
              <a:endCxn id="21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A95701-7741-4AAD-A655-1E9BD857CF9A}"/>
              </a:ext>
            </a:extLst>
          </p:cNvPr>
          <p:cNvGrpSpPr/>
          <p:nvPr/>
        </p:nvGrpSpPr>
        <p:grpSpPr>
          <a:xfrm>
            <a:off x="9860277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6687338-8598-4983-BCB0-1BBD3FEE9AA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9083C8-B37D-4827-B6CE-D20C9CF107F9}"/>
                </a:ext>
              </a:extLst>
            </p:cNvPr>
            <p:cNvCxnSpPr>
              <a:stCxn id="177" idx="0"/>
              <a:endCxn id="17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2C5CB89-660B-48E6-BF93-B06D69BB9D69}"/>
                </a:ext>
              </a:extLst>
            </p:cNvPr>
            <p:cNvCxnSpPr>
              <a:cxnSpLocks/>
              <a:stCxn id="177" idx="2"/>
              <a:endCxn id="17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0CC91-93EE-4D9D-BFAB-D866CB958C4F}"/>
              </a:ext>
            </a:extLst>
          </p:cNvPr>
          <p:cNvGrpSpPr/>
          <p:nvPr/>
        </p:nvGrpSpPr>
        <p:grpSpPr>
          <a:xfrm rot="18900000">
            <a:off x="8730003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0FBA8FA-FBE5-4759-A2AF-1D4289A5DBE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918160A-9B0C-4D0E-B059-D0A78F568BDC}"/>
                </a:ext>
              </a:extLst>
            </p:cNvPr>
            <p:cNvCxnSpPr>
              <a:stCxn id="174" idx="0"/>
              <a:endCxn id="17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49BF8D-AF95-4642-A1A6-8C3F1CD3C387}"/>
                </a:ext>
              </a:extLst>
            </p:cNvPr>
            <p:cNvCxnSpPr>
              <a:cxnSpLocks/>
              <a:stCxn id="174" idx="2"/>
              <a:endCxn id="17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E0C0654-53DE-458C-AF1A-AC32756292F8}"/>
              </a:ext>
            </a:extLst>
          </p:cNvPr>
          <p:cNvSpPr/>
          <p:nvPr/>
        </p:nvSpPr>
        <p:spPr>
          <a:xfrm>
            <a:off x="-1" y="2613891"/>
            <a:ext cx="3968521" cy="3878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E07CBDA-33B8-4132-988F-0145597FF195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E04B783-53AC-4295-9B3F-80FD0E9C649A}"/>
              </a:ext>
            </a:extLst>
          </p:cNvPr>
          <p:cNvCxnSpPr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A4A41-91BD-4EBE-BBB5-031A1984F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7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89C-4D53-4D7D-AFD9-D0C1EB7C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4CF8-ADF3-40AC-952F-0919DA333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Information is added or removed through structures called gates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Gates allow information to pass, for example, via a sigmoid layer and point-wise multiplication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CC0A-0243-4DAD-A98A-688E1241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E9CAB9-1083-4A21-A2C4-64434C422F94}"/>
              </a:ext>
            </a:extLst>
          </p:cNvPr>
          <p:cNvGrpSpPr/>
          <p:nvPr/>
        </p:nvGrpSpPr>
        <p:grpSpPr>
          <a:xfrm>
            <a:off x="4941115" y="2560825"/>
            <a:ext cx="1803634" cy="2366358"/>
            <a:chOff x="4798503" y="2452216"/>
            <a:chExt cx="2088858" cy="27405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597AE0-3DDE-44CD-81B5-C3E870748C8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503" y="2856814"/>
              <a:ext cx="2088858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8E30C3-232A-4E18-A201-212EDAFE13CC}"/>
                </a:ext>
              </a:extLst>
            </p:cNvPr>
            <p:cNvGrpSpPr/>
            <p:nvPr/>
          </p:nvGrpSpPr>
          <p:grpSpPr>
            <a:xfrm rot="18900000">
              <a:off x="5408415" y="2452216"/>
              <a:ext cx="809196" cy="80919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F4B04A0-F9A5-494B-A4E5-1CE4509C33D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570FB6-0D67-4762-8E2B-38E8958F15FB}"/>
                  </a:ext>
                </a:extLst>
              </p:cNvPr>
              <p:cNvCxnSpPr>
                <a:stCxn id="9" idx="0"/>
                <a:endCxn id="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922844-97D2-4BA1-BBA1-CBD3FD94CEBA}"/>
                  </a:ext>
                </a:extLst>
              </p:cNvPr>
              <p:cNvCxnSpPr>
                <a:cxnSpLocks/>
                <a:stCxn id="9" idx="2"/>
                <a:endCxn id="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057000-4ECA-4BAD-A9DA-24D4F42CC7EE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5813012" y="3261412"/>
              <a:ext cx="1" cy="1931373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/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B6CA7D-BFB3-4489-921B-43B4BFE9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" t="5203" r="6089" b="5203"/>
          <a:stretch/>
        </p:blipFill>
        <p:spPr>
          <a:xfrm>
            <a:off x="8277047" y="2575040"/>
            <a:ext cx="2952541" cy="2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39399-34A8-47CF-8D8B-6FA985DA0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28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5898" y="169018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1) Forget      </a:t>
            </a:r>
            <a:r>
              <a:rPr lang="en-US" sz="2000" dirty="0">
                <a:latin typeface="Corbel" panose="020B0503020204020204" pitchFamily="34" charset="0"/>
              </a:rPr>
              <a:t>2) Store      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FA3ED9-B489-40E3-8BE1-659C1D702F0E}"/>
              </a:ext>
            </a:extLst>
          </p:cNvPr>
          <p:cNvSpPr/>
          <p:nvPr/>
        </p:nvSpPr>
        <p:spPr>
          <a:xfrm>
            <a:off x="4725269" y="1716165"/>
            <a:ext cx="379964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597F637-4EA1-4CEA-956A-7CB495B0331C}"/>
              </a:ext>
            </a:extLst>
          </p:cNvPr>
          <p:cNvSpPr txBox="1"/>
          <p:nvPr/>
        </p:nvSpPr>
        <p:spPr>
          <a:xfrm>
            <a:off x="3230685" y="2059723"/>
            <a:ext cx="551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forget irrelevant parts of the previous input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31E5875-F5BC-47B4-B1D3-3D5B917E2382}"/>
              </a:ext>
            </a:extLst>
          </p:cNvPr>
          <p:cNvCxnSpPr/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2A1D0F0-9A81-4737-9FB2-64BACF9DC805}"/>
              </a:ext>
            </a:extLst>
          </p:cNvPr>
          <p:cNvSpPr/>
          <p:nvPr/>
        </p:nvSpPr>
        <p:spPr>
          <a:xfrm>
            <a:off x="3865157" y="2441125"/>
            <a:ext cx="4407688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/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/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25108266-FC9D-421E-8C0D-2FBFEA37B8A3}"/>
              </a:ext>
            </a:extLst>
          </p:cNvPr>
          <p:cNvCxnSpPr>
            <a:cxnSpLocks/>
            <a:stCxn id="239" idx="0"/>
            <a:endCxn id="245" idx="3"/>
          </p:cNvCxnSpPr>
          <p:nvPr/>
        </p:nvCxnSpPr>
        <p:spPr>
          <a:xfrm rot="5400000" flipH="1" flipV="1">
            <a:off x="4445634" y="4349532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4DADCED5-8130-4442-B825-3FF25728D3BB}"/>
              </a:ext>
            </a:extLst>
          </p:cNvPr>
          <p:cNvCxnSpPr>
            <a:cxnSpLocks/>
            <a:stCxn id="238" idx="0"/>
            <a:endCxn id="239" idx="2"/>
          </p:cNvCxnSpPr>
          <p:nvPr/>
        </p:nvCxnSpPr>
        <p:spPr>
          <a:xfrm rot="5400000" flipH="1" flipV="1">
            <a:off x="4608384" y="5466641"/>
            <a:ext cx="601448" cy="114665"/>
          </a:xfrm>
          <a:prstGeom prst="bentConnector3">
            <a:avLst>
              <a:gd name="adj1" fmla="val 79694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5C56CE9B-A195-4EEB-8BAE-0FBEF605FD75}"/>
              </a:ext>
            </a:extLst>
          </p:cNvPr>
          <p:cNvCxnSpPr>
            <a:cxnSpLocks/>
            <a:endCxn id="239" idx="2"/>
          </p:cNvCxnSpPr>
          <p:nvPr/>
        </p:nvCxnSpPr>
        <p:spPr>
          <a:xfrm flipV="1">
            <a:off x="3925136" y="5223249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/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053E9DE-E8AE-48F8-AB26-8C6C74F46F45}"/>
              </a:ext>
            </a:extLst>
          </p:cNvPr>
          <p:cNvGrpSpPr/>
          <p:nvPr/>
        </p:nvGrpSpPr>
        <p:grpSpPr>
          <a:xfrm rot="18900000">
            <a:off x="4860849" y="361753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7CD1998-A504-4530-803F-685C04C386D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C9945A4-A67D-4A29-8AD2-38241022533E}"/>
                </a:ext>
              </a:extLst>
            </p:cNvPr>
            <p:cNvCxnSpPr>
              <a:stCxn id="245" idx="0"/>
              <a:endCxn id="2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D343B01-7A7F-40C7-85F2-5B46A38DD839}"/>
                </a:ext>
              </a:extLst>
            </p:cNvPr>
            <p:cNvCxnSpPr>
              <a:cxnSpLocks/>
              <a:stCxn id="245" idx="2"/>
              <a:endCxn id="2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B1CE5-7EF1-4D33-9735-7E6B55288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08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</a:t>
            </a:r>
            <a:r>
              <a:rPr lang="en-US" sz="2000" b="1" dirty="0">
                <a:latin typeface="Corbel" panose="020B0503020204020204" pitchFamily="34" charset="0"/>
              </a:rPr>
              <a:t>2) Store      </a:t>
            </a:r>
            <a:r>
              <a:rPr lang="en-US" sz="2000" dirty="0">
                <a:latin typeface="Corbel" panose="020B0503020204020204" pitchFamily="34" charset="0"/>
              </a:rPr>
              <a:t>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F066FB-604D-4596-9452-571678149B7C}"/>
              </a:ext>
            </a:extLst>
          </p:cNvPr>
          <p:cNvSpPr/>
          <p:nvPr/>
        </p:nvSpPr>
        <p:spPr>
          <a:xfrm>
            <a:off x="5830349" y="1716165"/>
            <a:ext cx="269456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631499E-CB0F-4F3B-9225-4940C88BCBCF}"/>
              </a:ext>
            </a:extLst>
          </p:cNvPr>
          <p:cNvSpPr/>
          <p:nvPr/>
        </p:nvSpPr>
        <p:spPr>
          <a:xfrm>
            <a:off x="3445385" y="1716165"/>
            <a:ext cx="1249381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9F50DA-797F-4407-8AEF-4F7D61FD8DEE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56751D7-86F2-49A2-807A-2E4E68438A33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/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>
            <a:extLst>
              <a:ext uri="{FF2B5EF4-FFF2-40B4-BE49-F238E27FC236}">
                <a16:creationId xmlns:a16="http://schemas.microsoft.com/office/drawing/2014/main" id="{148D7551-7257-444B-B192-DD8FDE58C2B7}"/>
              </a:ext>
            </a:extLst>
          </p:cNvPr>
          <p:cNvSpPr/>
          <p:nvPr/>
        </p:nvSpPr>
        <p:spPr>
          <a:xfrm>
            <a:off x="5761084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/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F802C32-834E-481A-9773-7AAD2A8E4F80}"/>
              </a:ext>
            </a:extLst>
          </p:cNvPr>
          <p:cNvGrpSpPr/>
          <p:nvPr/>
        </p:nvGrpSpPr>
        <p:grpSpPr>
          <a:xfrm rot="18900000">
            <a:off x="5992716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44CB0-62DC-4E6D-9B83-C4E7A5AD525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A22DCBB-303D-4C7B-9A49-C7B258EC5280}"/>
                </a:ext>
              </a:extLst>
            </p:cNvPr>
            <p:cNvCxnSpPr>
              <a:stCxn id="222" idx="0"/>
              <a:endCxn id="22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B3D5C8B-5860-4A66-A898-AE7981B159B6}"/>
                </a:ext>
              </a:extLst>
            </p:cNvPr>
            <p:cNvCxnSpPr>
              <a:cxnSpLocks/>
              <a:stCxn id="222" idx="2"/>
              <a:endCxn id="22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EE9714BB-D9CA-4835-AB04-5C6A9C92F4EE}"/>
              </a:ext>
            </a:extLst>
          </p:cNvPr>
          <p:cNvCxnSpPr>
            <a:cxnSpLocks/>
            <a:stCxn id="180" idx="0"/>
            <a:endCxn id="222" idx="1"/>
          </p:cNvCxnSpPr>
          <p:nvPr/>
        </p:nvCxnSpPr>
        <p:spPr>
          <a:xfrm rot="5400000" flipH="1" flipV="1">
            <a:off x="5391933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7807FC1F-F6F5-4A84-AF06-5533974BDFFC}"/>
              </a:ext>
            </a:extLst>
          </p:cNvPr>
          <p:cNvCxnSpPr>
            <a:cxnSpLocks/>
            <a:stCxn id="222" idx="7"/>
            <a:endCxn id="238" idx="4"/>
          </p:cNvCxnSpPr>
          <p:nvPr/>
        </p:nvCxnSpPr>
        <p:spPr>
          <a:xfrm rot="16200000" flipV="1">
            <a:off x="5965267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911602D6-6A28-4214-91AD-13FA1E7F5E0D}"/>
              </a:ext>
            </a:extLst>
          </p:cNvPr>
          <p:cNvCxnSpPr>
            <a:cxnSpLocks/>
            <a:stCxn id="138" idx="0"/>
            <a:endCxn id="139" idx="2"/>
          </p:cNvCxnSpPr>
          <p:nvPr/>
        </p:nvCxnSpPr>
        <p:spPr>
          <a:xfrm rot="5400000" flipH="1" flipV="1">
            <a:off x="5175114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22B8D8D1-3B94-4B4E-A3C2-997010AA5629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3926728" y="5220658"/>
            <a:ext cx="1533493" cy="121920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/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4ECCBB7-15ED-4FA7-97D0-58E44095F63A}"/>
              </a:ext>
            </a:extLst>
          </p:cNvPr>
          <p:cNvGrpSpPr/>
          <p:nvPr/>
        </p:nvGrpSpPr>
        <p:grpSpPr>
          <a:xfrm>
            <a:off x="5992715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E5CC0875-0AE5-4AEB-98E0-F8007BF6A6F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E65D384-D155-4476-B5BD-2C8A32E7941F}"/>
                </a:ext>
              </a:extLst>
            </p:cNvPr>
            <p:cNvCxnSpPr>
              <a:stCxn id="238" idx="0"/>
              <a:endCxn id="23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A53F623-0E85-4D00-8906-3FF492365512}"/>
                </a:ext>
              </a:extLst>
            </p:cNvPr>
            <p:cNvCxnSpPr>
              <a:cxnSpLocks/>
              <a:stCxn id="238" idx="2"/>
              <a:endCxn id="23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2F47F4D-7CEC-4310-B8B1-318576D562AF}"/>
              </a:ext>
            </a:extLst>
          </p:cNvPr>
          <p:cNvCxnSpPr>
            <a:cxnSpLocks/>
            <a:stCxn id="139" idx="0"/>
            <a:endCxn id="222" idx="3"/>
          </p:cNvCxnSpPr>
          <p:nvPr/>
        </p:nvCxnSpPr>
        <p:spPr>
          <a:xfrm flipV="1">
            <a:off x="6098309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A4FCFBB-7678-47E4-87AE-3BFA68F80746}"/>
              </a:ext>
            </a:extLst>
          </p:cNvPr>
          <p:cNvSpPr txBox="1"/>
          <p:nvPr/>
        </p:nvSpPr>
        <p:spPr>
          <a:xfrm>
            <a:off x="2933338" y="2059723"/>
            <a:ext cx="6114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store relevant new information into the cell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E0408-0621-4473-95E7-E159C2A18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48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4295" y="1690181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</a:t>
            </a:r>
            <a:r>
              <a:rPr lang="en-US" sz="2000" b="1" dirty="0">
                <a:latin typeface="Corbel" panose="020B0503020204020204" pitchFamily="34" charset="0"/>
              </a:rPr>
              <a:t>3) Update      </a:t>
            </a:r>
            <a:r>
              <a:rPr lang="en-US" sz="2000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59A7D9-E762-41EF-904F-B3C812842CE7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/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A8F779-3410-4121-8503-A320A3BBF4C5}"/>
              </a:ext>
            </a:extLst>
          </p:cNvPr>
          <p:cNvCxnSpPr>
            <a:cxnSpLocks/>
          </p:cNvCxnSpPr>
          <p:nvPr/>
        </p:nvCxnSpPr>
        <p:spPr>
          <a:xfrm flipV="1">
            <a:off x="7076943" y="3721407"/>
            <a:ext cx="1167249" cy="3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D4EAEF-257C-4925-90BB-77660E116C7A}"/>
              </a:ext>
            </a:extLst>
          </p:cNvPr>
          <p:cNvCxnSpPr>
            <a:cxnSpLocks/>
          </p:cNvCxnSpPr>
          <p:nvPr/>
        </p:nvCxnSpPr>
        <p:spPr>
          <a:xfrm>
            <a:off x="3926618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/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9C36CEF-134C-4061-A25B-2ECD47F9EE78}"/>
              </a:ext>
            </a:extLst>
          </p:cNvPr>
          <p:cNvGrpSpPr/>
          <p:nvPr/>
        </p:nvGrpSpPr>
        <p:grpSpPr>
          <a:xfrm rot="18900000">
            <a:off x="4860132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06026C-4DD1-4C4D-B8DD-4F306BB94BD9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290515-C7DC-4421-9D65-9199DD302932}"/>
                </a:ext>
              </a:extLst>
            </p:cNvPr>
            <p:cNvCxnSpPr>
              <a:stCxn id="55" idx="0"/>
              <a:endCxn id="5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877C360-6EFA-47B3-AF7F-B8660F751A7D}"/>
                </a:ext>
              </a:extLst>
            </p:cNvPr>
            <p:cNvCxnSpPr>
              <a:cxnSpLocks/>
              <a:stCxn id="55" idx="2"/>
              <a:endCxn id="5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122E49-E136-4638-89D5-05BF3946D706}"/>
              </a:ext>
            </a:extLst>
          </p:cNvPr>
          <p:cNvGrpSpPr/>
          <p:nvPr/>
        </p:nvGrpSpPr>
        <p:grpSpPr>
          <a:xfrm>
            <a:off x="5990406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263B744-689F-4935-853D-5BF8593C989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9273AE0-90AE-4189-BDCD-F75D2E6999F5}"/>
                </a:ext>
              </a:extLst>
            </p:cNvPr>
            <p:cNvCxnSpPr>
              <a:stCxn id="80" idx="0"/>
              <a:endCxn id="8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25A7D4-C353-41C6-92CD-163DCC671E75}"/>
                </a:ext>
              </a:extLst>
            </p:cNvPr>
            <p:cNvCxnSpPr>
              <a:cxnSpLocks/>
              <a:stCxn id="80" idx="2"/>
              <a:endCxn id="8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883A96C-881E-4CB3-91B1-016739D0DE6C}"/>
              </a:ext>
            </a:extLst>
          </p:cNvPr>
          <p:cNvSpPr/>
          <p:nvPr/>
        </p:nvSpPr>
        <p:spPr>
          <a:xfrm>
            <a:off x="7260690" y="1716165"/>
            <a:ext cx="1264224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3D76C-DD95-43F8-9E58-9EF64E8A3C41}"/>
              </a:ext>
            </a:extLst>
          </p:cNvPr>
          <p:cNvSpPr/>
          <p:nvPr/>
        </p:nvSpPr>
        <p:spPr>
          <a:xfrm>
            <a:off x="3445385" y="1716165"/>
            <a:ext cx="2313390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C17B5A-326A-4DAE-A7AF-FE5B26760BE7}"/>
              </a:ext>
            </a:extLst>
          </p:cNvPr>
          <p:cNvSpPr txBox="1"/>
          <p:nvPr/>
        </p:nvSpPr>
        <p:spPr>
          <a:xfrm>
            <a:off x="3691566" y="205972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selectively update cell state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2C48D-216A-423B-8EC4-DD40B5AE2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90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</a:t>
            </a:r>
            <a:r>
              <a:rPr lang="en-US" sz="2000" b="1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AC639F2-6E75-4B56-A367-31406153966E}"/>
              </a:ext>
            </a:extLst>
          </p:cNvPr>
          <p:cNvSpPr/>
          <p:nvPr/>
        </p:nvSpPr>
        <p:spPr>
          <a:xfrm>
            <a:off x="3858405" y="3129093"/>
            <a:ext cx="4414440" cy="332435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/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/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6066328-5B1E-4644-8D3B-90AFA48D2663}"/>
              </a:ext>
            </a:extLst>
          </p:cNvPr>
          <p:cNvGrpSpPr/>
          <p:nvPr/>
        </p:nvGrpSpPr>
        <p:grpSpPr>
          <a:xfrm rot="18900000">
            <a:off x="7005764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69E08D-C112-422D-B7B8-F54D92F3E92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D9CF5-1962-4042-8882-80EA96DEEE9C}"/>
                </a:ext>
              </a:extLst>
            </p:cNvPr>
            <p:cNvCxnSpPr>
              <a:stCxn id="54" idx="0"/>
              <a:endCxn id="5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F43C18-14C6-43D9-81CD-62EDEBF05B08}"/>
                </a:ext>
              </a:extLst>
            </p:cNvPr>
            <p:cNvCxnSpPr>
              <a:cxnSpLocks/>
              <a:stCxn id="54" idx="2"/>
              <a:endCxn id="5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D7FEAEF-DF8A-4537-A5BC-B4C9A74D9278}"/>
              </a:ext>
            </a:extLst>
          </p:cNvPr>
          <p:cNvCxnSpPr>
            <a:cxnSpLocks/>
            <a:stCxn id="51" idx="0"/>
            <a:endCxn id="54" idx="1"/>
          </p:cNvCxnSpPr>
          <p:nvPr/>
        </p:nvCxnSpPr>
        <p:spPr>
          <a:xfrm rot="5400000" flipH="1" flipV="1">
            <a:off x="6710293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921160B-4162-411F-B1F7-4F37F8763BE3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7334077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A2DB1AA-BB26-499E-B2E9-CB14826459B1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rot="5400000" flipH="1" flipV="1">
            <a:off x="5489649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30FCCB9-4698-426B-BDB8-01EA8F76E413}"/>
              </a:ext>
            </a:extLst>
          </p:cNvPr>
          <p:cNvCxnSpPr>
            <a:cxnSpLocks/>
          </p:cNvCxnSpPr>
          <p:nvPr/>
        </p:nvCxnSpPr>
        <p:spPr>
          <a:xfrm flipV="1">
            <a:off x="3924418" y="5342919"/>
            <a:ext cx="1066576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A73DCF-8937-453B-9DB7-65337CE4E4D9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7111357" y="3718486"/>
            <a:ext cx="0" cy="72914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/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/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E9ABD2C-04CF-4AD5-B65E-041A57152490}"/>
              </a:ext>
            </a:extLst>
          </p:cNvPr>
          <p:cNvSpPr/>
          <p:nvPr/>
        </p:nvSpPr>
        <p:spPr>
          <a:xfrm>
            <a:off x="6774133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706CAAA-C292-45BC-BB40-DA531DC73DEF}"/>
              </a:ext>
            </a:extLst>
          </p:cNvPr>
          <p:cNvSpPr/>
          <p:nvPr/>
        </p:nvSpPr>
        <p:spPr>
          <a:xfrm>
            <a:off x="3445385" y="1716165"/>
            <a:ext cx="3665972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169D76-FAB7-4EAC-8470-0BA1B0625E5D}"/>
              </a:ext>
            </a:extLst>
          </p:cNvPr>
          <p:cNvSpPr txBox="1"/>
          <p:nvPr/>
        </p:nvSpPr>
        <p:spPr>
          <a:xfrm>
            <a:off x="2153499" y="2059723"/>
            <a:ext cx="767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The output gate controls what information is sent to the next time step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1A88F0-24F8-46DE-93BD-29924FC74832}"/>
              </a:ext>
            </a:extLst>
          </p:cNvPr>
          <p:cNvCxnSpPr>
            <a:cxnSpLocks/>
          </p:cNvCxnSpPr>
          <p:nvPr/>
        </p:nvCxnSpPr>
        <p:spPr>
          <a:xfrm flipV="1">
            <a:off x="7556358" y="3073498"/>
            <a:ext cx="0" cy="226465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0D1D8-D734-406A-B200-1E7513703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5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DD702-9C02-4E97-BD3E-110EF9AA5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727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10B-F84E-459C-8715-D095019E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F3C6-9055-45F7-B8D4-4BD23425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Gradient flow is uninterrupted </a:t>
            </a:r>
            <a:r>
              <a:rPr lang="en-US" dirty="0">
                <a:sym typeface="Wingdings" panose="05000000000000000000" pitchFamily="2" charset="2"/>
              </a:rPr>
              <a:t> less vanishing gradients!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570-1F12-4A04-BB41-A4511FC6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05996D-99BA-4DC5-8333-1B3B7644F9BF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925DFFD-8D7F-461B-BA62-E82905C31356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1700AE2-F1BC-4950-9715-F6AC6BC68A8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7F11A-AE99-43D1-A15E-98E84F435F8F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A96A51-9F38-4DEB-A2C4-5DB0B2377B68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531D39-37C7-48E8-8518-E574E431F5E3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7047A7-4B91-4DC6-BFF2-A5621D1B943C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E0DBC-D3EB-468C-9802-4532FB6957D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09FAD3-5EDC-4DB0-9579-5C07F958FF72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18542-D06F-4B7F-96A0-017DB9A82420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1D7521-0881-4883-BF6B-8A3BCEF3860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B38CCE-2A08-412A-82C1-0D62E53A2397}"/>
              </a:ext>
            </a:extLst>
          </p:cNvPr>
          <p:cNvCxnSpPr>
            <a:cxnSpLocks/>
            <a:stCxn id="11" idx="0"/>
            <a:endCxn id="41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EADE2E-2C5E-457B-8B38-3BB4F13027E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6E03DEA-FE20-4083-B52B-7C3A47AD658B}"/>
              </a:ext>
            </a:extLst>
          </p:cNvPr>
          <p:cNvCxnSpPr>
            <a:cxnSpLocks/>
            <a:stCxn id="12" idx="0"/>
            <a:endCxn id="19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58C86E-D033-456E-80B4-3DDF4BE37486}"/>
              </a:ext>
            </a:extLst>
          </p:cNvPr>
          <p:cNvCxnSpPr>
            <a:cxnSpLocks/>
            <a:stCxn id="15" idx="7"/>
            <a:endCxn id="45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B88FA73-0415-4961-96A2-5FF0AAB49558}"/>
              </a:ext>
            </a:extLst>
          </p:cNvPr>
          <p:cNvCxnSpPr>
            <a:cxnSpLocks/>
            <a:stCxn id="19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A9CD6A-8CC3-4CEE-AEA7-8B7E0AF006F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EA0140-DF50-4D8B-BC9E-028C7C235D0B}"/>
              </a:ext>
            </a:extLst>
          </p:cNvPr>
          <p:cNvCxnSpPr>
            <a:stCxn id="6" idx="0"/>
            <a:endCxn id="11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804BDC-DD9B-4602-B823-D8B2B3C8089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396020C-D493-4C2E-AC3A-52A448322A90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29EE658-4C28-48A1-8FE9-C3093DDEC472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13E091D-5063-40E3-B733-C3465784ADC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AA3976-9FB6-45C6-98BA-A7530311AC99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95F0BA-EF8F-42B9-94D5-3D73FB00047F}"/>
              </a:ext>
            </a:extLst>
          </p:cNvPr>
          <p:cNvCxnSpPr>
            <a:cxnSpLocks/>
            <a:stCxn id="19" idx="7"/>
            <a:endCxn id="13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2F8C2-DDFF-4EF2-A98E-85B598A9B0E0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54F22B-9100-4473-8B75-A5B4F0B7C66E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9F499D5-9E98-4F8D-87AD-1849B36C8EB7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822FF1-F12E-4F53-B16D-77F9E1BA1B3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C7FB5-E391-4A28-8BA9-3313D2B5EC82}"/>
                </a:ext>
              </a:extLst>
            </p:cNvPr>
            <p:cNvCxnSpPr>
              <a:stCxn id="41" idx="0"/>
              <a:endCxn id="4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541B33-D5B8-4AB1-B474-802381E8B541}"/>
                </a:ext>
              </a:extLst>
            </p:cNvPr>
            <p:cNvCxnSpPr>
              <a:cxnSpLocks/>
              <a:stCxn id="41" idx="2"/>
              <a:endCxn id="4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919156-CBB1-492A-88E8-B3AF84F25511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B6AE25-0984-42C1-8369-D0CA217B141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A0FC00-87E8-49EA-B4FA-FB7D4E9D8F16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4F573F-2BCA-4CA9-9FC0-9F78257AB63C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2D50F-218A-4EC4-9536-27393D1EEABE}"/>
              </a:ext>
            </a:extLst>
          </p:cNvPr>
          <p:cNvCxnSpPr>
            <a:cxnSpLocks/>
            <a:stCxn id="8" idx="0"/>
            <a:endCxn id="15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728754A-C2C9-419E-8E02-B1EA4238B9E8}"/>
              </a:ext>
            </a:extLst>
          </p:cNvPr>
          <p:cNvSpPr/>
          <p:nvPr/>
        </p:nvSpPr>
        <p:spPr>
          <a:xfrm>
            <a:off x="546198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/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/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blipFill>
                <a:blip r:embed="rId1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5610E99B-11E1-425A-83D4-957C25FC204E}"/>
              </a:ext>
            </a:extLst>
          </p:cNvPr>
          <p:cNvSpPr/>
          <p:nvPr/>
        </p:nvSpPr>
        <p:spPr>
          <a:xfrm>
            <a:off x="1908071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/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/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/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/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0409244A-FF53-4B05-B05B-6A76B3142F92}"/>
              </a:ext>
            </a:extLst>
          </p:cNvPr>
          <p:cNvSpPr/>
          <p:nvPr/>
        </p:nvSpPr>
        <p:spPr>
          <a:xfrm>
            <a:off x="2923430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C2C837-E0CC-4891-9562-FDD271D7AB30}"/>
              </a:ext>
            </a:extLst>
          </p:cNvPr>
          <p:cNvGrpSpPr/>
          <p:nvPr/>
        </p:nvGrpSpPr>
        <p:grpSpPr>
          <a:xfrm rot="18900000">
            <a:off x="2139703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32D75B5-174B-41C9-B913-C799849F492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88D3F37-0C72-4873-97D8-30FDB7898B55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D1D6C83-92BA-471C-B041-B220DF25AA0B}"/>
                </a:ext>
              </a:extLst>
            </p:cNvPr>
            <p:cNvCxnSpPr>
              <a:cxnSpLocks/>
              <a:stCxn id="136" idx="2"/>
              <a:endCxn id="13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2897DC8-DEA8-4FC9-9912-2F67B53DAF79}"/>
              </a:ext>
            </a:extLst>
          </p:cNvPr>
          <p:cNvGrpSpPr/>
          <p:nvPr/>
        </p:nvGrpSpPr>
        <p:grpSpPr>
          <a:xfrm rot="18900000">
            <a:off x="3155061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2C5BED1-1C66-4A2A-88F5-5B6FA5ED26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A61B21-FC3C-4895-B2A8-DE14A27C8AD6}"/>
                </a:ext>
              </a:extLst>
            </p:cNvPr>
            <p:cNvCxnSpPr>
              <a:stCxn id="133" idx="0"/>
              <a:endCxn id="13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8E48B0-A33E-4AA2-8D8B-F9CDBE54E7EB}"/>
                </a:ext>
              </a:extLst>
            </p:cNvPr>
            <p:cNvCxnSpPr>
              <a:cxnSpLocks/>
              <a:stCxn id="133" idx="2"/>
              <a:endCxn id="13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7C9C3EC-50FF-4F90-96BC-8D30AFFA1BC1}"/>
              </a:ext>
            </a:extLst>
          </p:cNvPr>
          <p:cNvCxnSpPr>
            <a:cxnSpLocks/>
            <a:stCxn id="103" idx="0"/>
            <a:endCxn id="130" idx="3"/>
          </p:cNvCxnSpPr>
          <p:nvPr/>
        </p:nvCxnSpPr>
        <p:spPr>
          <a:xfrm rot="5400000" flipH="1" flipV="1">
            <a:off x="594213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E8821-74EA-4E7B-93F8-A8DA3EFD7D04}"/>
              </a:ext>
            </a:extLst>
          </p:cNvPr>
          <p:cNvCxnSpPr>
            <a:cxnSpLocks/>
            <a:stCxn id="102" idx="0"/>
            <a:endCxn id="136" idx="1"/>
          </p:cNvCxnSpPr>
          <p:nvPr/>
        </p:nvCxnSpPr>
        <p:spPr>
          <a:xfrm rot="5400000" flipH="1" flipV="1">
            <a:off x="1538920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3061CCD-44D5-47BF-999A-5CCDD3AC51BA}"/>
              </a:ext>
            </a:extLst>
          </p:cNvPr>
          <p:cNvCxnSpPr>
            <a:cxnSpLocks/>
            <a:stCxn id="104" idx="0"/>
            <a:endCxn id="133" idx="1"/>
          </p:cNvCxnSpPr>
          <p:nvPr/>
        </p:nvCxnSpPr>
        <p:spPr>
          <a:xfrm rot="5400000" flipH="1" flipV="1">
            <a:off x="2859590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FF2EBA1-6E83-4127-941D-C182DBF83F19}"/>
              </a:ext>
            </a:extLst>
          </p:cNvPr>
          <p:cNvCxnSpPr>
            <a:cxnSpLocks/>
            <a:stCxn id="136" idx="7"/>
            <a:endCxn id="127" idx="4"/>
          </p:cNvCxnSpPr>
          <p:nvPr/>
        </p:nvCxnSpPr>
        <p:spPr>
          <a:xfrm rot="16200000" flipV="1">
            <a:off x="2112254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4C4BEF0-EB00-47AC-9E93-228EF9F5A37D}"/>
              </a:ext>
            </a:extLst>
          </p:cNvPr>
          <p:cNvCxnSpPr>
            <a:cxnSpLocks/>
            <a:stCxn id="133" idx="3"/>
          </p:cNvCxnSpPr>
          <p:nvPr/>
        </p:nvCxnSpPr>
        <p:spPr>
          <a:xfrm rot="16200000" flipH="1">
            <a:off x="3483374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B8C9E227-576E-4027-8637-E1A044779741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3728382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C69294-9A57-4444-92E7-09A877A0F309}"/>
              </a:ext>
            </a:extLst>
          </p:cNvPr>
          <p:cNvCxnSpPr>
            <a:stCxn id="98" idx="0"/>
            <a:endCxn id="103" idx="2"/>
          </p:cNvCxnSpPr>
          <p:nvPr/>
        </p:nvCxnSpPr>
        <p:spPr>
          <a:xfrm rot="5400000" flipH="1" flipV="1">
            <a:off x="756963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6A0CA81-061E-4000-AD77-415DF9DF3B75}"/>
              </a:ext>
            </a:extLst>
          </p:cNvPr>
          <p:cNvCxnSpPr>
            <a:cxnSpLocks/>
            <a:stCxn id="98" idx="0"/>
            <a:endCxn id="102" idx="2"/>
          </p:cNvCxnSpPr>
          <p:nvPr/>
        </p:nvCxnSpPr>
        <p:spPr>
          <a:xfrm rot="5400000" flipH="1" flipV="1">
            <a:off x="1003059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E902539-1772-42D4-9306-8E908E5F4E30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rot="5400000" flipH="1" flipV="1">
            <a:off x="1322101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65636A6-EFF4-48F8-BC01-C03B7DBB7784}"/>
              </a:ext>
            </a:extLst>
          </p:cNvPr>
          <p:cNvCxnSpPr>
            <a:cxnSpLocks/>
            <a:stCxn id="98" idx="0"/>
            <a:endCxn id="104" idx="2"/>
          </p:cNvCxnSpPr>
          <p:nvPr/>
        </p:nvCxnSpPr>
        <p:spPr>
          <a:xfrm rot="5400000" flipH="1" flipV="1">
            <a:off x="1638946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D93EE1F-933C-4DDD-AFAA-28946496783E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3715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BB14E84-7F67-42A9-9D53-E92E98D665AC}"/>
              </a:ext>
            </a:extLst>
          </p:cNvPr>
          <p:cNvCxnSpPr>
            <a:cxnSpLocks/>
          </p:cNvCxnSpPr>
          <p:nvPr/>
        </p:nvCxnSpPr>
        <p:spPr>
          <a:xfrm>
            <a:off x="75914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44DB19-5B4B-442D-888F-159C6C845CEA}"/>
              </a:ext>
            </a:extLst>
          </p:cNvPr>
          <p:cNvCxnSpPr>
            <a:cxnSpLocks/>
            <a:stCxn id="133" idx="7"/>
            <a:endCxn id="105" idx="2"/>
          </p:cNvCxnSpPr>
          <p:nvPr/>
        </p:nvCxnSpPr>
        <p:spPr>
          <a:xfrm flipV="1">
            <a:off x="3260654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F44C31D-B2A4-4C2E-8574-CFF13420CAF9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3705654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F41F9-A3C7-48D2-B70B-D6DB43DDC3E1}"/>
              </a:ext>
            </a:extLst>
          </p:cNvPr>
          <p:cNvCxnSpPr>
            <a:cxnSpLocks/>
          </p:cNvCxnSpPr>
          <p:nvPr/>
        </p:nvCxnSpPr>
        <p:spPr>
          <a:xfrm>
            <a:off x="3705654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/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290ED3-260F-4540-918B-CE7A1674FB8A}"/>
              </a:ext>
            </a:extLst>
          </p:cNvPr>
          <p:cNvGrpSpPr/>
          <p:nvPr/>
        </p:nvGrpSpPr>
        <p:grpSpPr>
          <a:xfrm rot="18900000">
            <a:off x="1009428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A81DF-F845-4C6C-8EB1-96D44497495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C6EC4A5-14F4-4D02-ACB4-78194250A197}"/>
                </a:ext>
              </a:extLst>
            </p:cNvPr>
            <p:cNvCxnSpPr>
              <a:stCxn id="130" idx="0"/>
              <a:endCxn id="13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72A87BE-1BC5-4C66-98C3-743E0F973E4D}"/>
                </a:ext>
              </a:extLst>
            </p:cNvPr>
            <p:cNvCxnSpPr>
              <a:cxnSpLocks/>
              <a:stCxn id="130" idx="2"/>
              <a:endCxn id="13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8F6884C-3F1C-4DF4-A610-93A77FF48CC9}"/>
              </a:ext>
            </a:extLst>
          </p:cNvPr>
          <p:cNvGrpSpPr/>
          <p:nvPr/>
        </p:nvGrpSpPr>
        <p:grpSpPr>
          <a:xfrm>
            <a:off x="2139702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8A0BDD-489A-42F0-8548-5006B37109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A98A24B-BC5E-41A2-9F7D-92773D2A6FD2}"/>
                </a:ext>
              </a:extLst>
            </p:cNvPr>
            <p:cNvCxnSpPr>
              <a:stCxn id="127" idx="0"/>
              <a:endCxn id="12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AB5A4EA-8D31-4242-9B3C-DD86A1DE9868}"/>
                </a:ext>
              </a:extLst>
            </p:cNvPr>
            <p:cNvCxnSpPr>
              <a:cxnSpLocks/>
              <a:stCxn id="127" idx="2"/>
              <a:endCxn id="12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10B17-CB70-434F-827B-E377265E0CA9}"/>
              </a:ext>
            </a:extLst>
          </p:cNvPr>
          <p:cNvCxnSpPr>
            <a:cxnSpLocks/>
            <a:stCxn id="100" idx="0"/>
            <a:endCxn id="136" idx="3"/>
          </p:cNvCxnSpPr>
          <p:nvPr/>
        </p:nvCxnSpPr>
        <p:spPr>
          <a:xfrm flipV="1">
            <a:off x="2245296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F4F50BE-8104-4F8A-A5FB-33E2DC913B75}"/>
              </a:ext>
            </a:extLst>
          </p:cNvPr>
          <p:cNvSpPr/>
          <p:nvPr/>
        </p:nvSpPr>
        <p:spPr>
          <a:xfrm>
            <a:off x="8265514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/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/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blipFill>
                <a:blip r:embed="rId1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2F087B42-8125-4A8A-8A3C-52B01C034827}"/>
              </a:ext>
            </a:extLst>
          </p:cNvPr>
          <p:cNvSpPr/>
          <p:nvPr/>
        </p:nvSpPr>
        <p:spPr>
          <a:xfrm>
            <a:off x="9627387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/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/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/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/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BC02CE05-8A6E-4CA3-8726-426DE531DEF3}"/>
              </a:ext>
            </a:extLst>
          </p:cNvPr>
          <p:cNvSpPr/>
          <p:nvPr/>
        </p:nvSpPr>
        <p:spPr>
          <a:xfrm>
            <a:off x="10642746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76CDFF7-64E2-47F3-AF24-964F7A3156CC}"/>
              </a:ext>
            </a:extLst>
          </p:cNvPr>
          <p:cNvGrpSpPr/>
          <p:nvPr/>
        </p:nvGrpSpPr>
        <p:grpSpPr>
          <a:xfrm rot="18900000">
            <a:off x="9859019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D0B819D-C38E-4E08-A799-4EC868D9C1F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D83C35-E00C-4CAE-AA34-D94A419BA379}"/>
                </a:ext>
              </a:extLst>
            </p:cNvPr>
            <p:cNvCxnSpPr>
              <a:stCxn id="179" idx="0"/>
              <a:endCxn id="17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3D0121-2736-4236-997B-668ACC241A43}"/>
                </a:ext>
              </a:extLst>
            </p:cNvPr>
            <p:cNvCxnSpPr>
              <a:cxnSpLocks/>
              <a:stCxn id="179" idx="2"/>
              <a:endCxn id="17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5053C91-C77A-446E-A56C-19BD6FAAD6E9}"/>
              </a:ext>
            </a:extLst>
          </p:cNvPr>
          <p:cNvGrpSpPr/>
          <p:nvPr/>
        </p:nvGrpSpPr>
        <p:grpSpPr>
          <a:xfrm rot="18900000">
            <a:off x="10874377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B4FE66E-E9F1-44C0-BEDF-DF2B2E55DAF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4921D48-4DCD-4332-B218-B19D4F936F6C}"/>
                </a:ext>
              </a:extLst>
            </p:cNvPr>
            <p:cNvCxnSpPr>
              <a:stCxn id="176" idx="0"/>
              <a:endCxn id="17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EBCA31D-A6A7-4C33-8D29-C399B998FA7E}"/>
                </a:ext>
              </a:extLst>
            </p:cNvPr>
            <p:cNvCxnSpPr>
              <a:cxnSpLocks/>
              <a:stCxn id="176" idx="2"/>
              <a:endCxn id="17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B66CE9-1474-45BF-A98C-D3FD2311C324}"/>
              </a:ext>
            </a:extLst>
          </p:cNvPr>
          <p:cNvCxnSpPr>
            <a:cxnSpLocks/>
            <a:stCxn id="146" idx="0"/>
            <a:endCxn id="173" idx="3"/>
          </p:cNvCxnSpPr>
          <p:nvPr/>
        </p:nvCxnSpPr>
        <p:spPr>
          <a:xfrm rot="5400000" flipH="1" flipV="1">
            <a:off x="8313529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4BFB4161-BD44-4C41-BC21-4533AFE4AB91}"/>
              </a:ext>
            </a:extLst>
          </p:cNvPr>
          <p:cNvCxnSpPr>
            <a:cxnSpLocks/>
            <a:stCxn id="145" idx="0"/>
            <a:endCxn id="179" idx="1"/>
          </p:cNvCxnSpPr>
          <p:nvPr/>
        </p:nvCxnSpPr>
        <p:spPr>
          <a:xfrm rot="5400000" flipH="1" flipV="1">
            <a:off x="9258236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D837873-9024-463C-BDD9-FA7EE48314E2}"/>
              </a:ext>
            </a:extLst>
          </p:cNvPr>
          <p:cNvCxnSpPr>
            <a:cxnSpLocks/>
            <a:stCxn id="147" idx="0"/>
            <a:endCxn id="176" idx="1"/>
          </p:cNvCxnSpPr>
          <p:nvPr/>
        </p:nvCxnSpPr>
        <p:spPr>
          <a:xfrm rot="5400000" flipH="1" flipV="1">
            <a:off x="10578906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D8D7FD98-3F8A-4257-81A0-5A1AFE180AB7}"/>
              </a:ext>
            </a:extLst>
          </p:cNvPr>
          <p:cNvCxnSpPr>
            <a:cxnSpLocks/>
            <a:stCxn id="179" idx="7"/>
            <a:endCxn id="170" idx="4"/>
          </p:cNvCxnSpPr>
          <p:nvPr/>
        </p:nvCxnSpPr>
        <p:spPr>
          <a:xfrm rot="16200000" flipV="1">
            <a:off x="9831570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FD43BA8-A70B-4536-8532-7530A6991B3A}"/>
              </a:ext>
            </a:extLst>
          </p:cNvPr>
          <p:cNvCxnSpPr>
            <a:cxnSpLocks/>
            <a:stCxn id="176" idx="3"/>
          </p:cNvCxnSpPr>
          <p:nvPr/>
        </p:nvCxnSpPr>
        <p:spPr>
          <a:xfrm rot="16200000" flipH="1">
            <a:off x="11202690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C81CC805-C6CC-4125-8D75-991E709C84B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7698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C217C2E-6FF6-4691-AF3C-C8FBC50944C4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6279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F3463BC-0DD0-449B-91D6-4749EAFF0783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2375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E72F6DE9-DD8C-4F06-A972-88D6F2E4C0B2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1417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3CB0F00-BB36-4A5D-89F6-34FD14BA0261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8262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4C709BEB-FE42-4EC1-ABD5-01CBF1E1B908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3031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9824C9E-89DF-49CF-9FEA-0E0F3209772F}"/>
              </a:ext>
            </a:extLst>
          </p:cNvPr>
          <p:cNvCxnSpPr>
            <a:cxnSpLocks/>
          </p:cNvCxnSpPr>
          <p:nvPr/>
        </p:nvCxnSpPr>
        <p:spPr>
          <a:xfrm>
            <a:off x="7795230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2E9AC24-9942-4FE0-962A-0C14C5E7FD2F}"/>
              </a:ext>
            </a:extLst>
          </p:cNvPr>
          <p:cNvCxnSpPr>
            <a:cxnSpLocks/>
            <a:stCxn id="176" idx="7"/>
            <a:endCxn id="148" idx="2"/>
          </p:cNvCxnSpPr>
          <p:nvPr/>
        </p:nvCxnSpPr>
        <p:spPr>
          <a:xfrm flipV="1">
            <a:off x="10979970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E85AE8-9B92-4ABB-8AE6-8FBD7143628D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4970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F341DB-CAB8-4F71-A858-A8720035C185}"/>
              </a:ext>
            </a:extLst>
          </p:cNvPr>
          <p:cNvCxnSpPr>
            <a:cxnSpLocks/>
          </p:cNvCxnSpPr>
          <p:nvPr/>
        </p:nvCxnSpPr>
        <p:spPr>
          <a:xfrm>
            <a:off x="11424970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/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339345-724C-4A81-9FE6-FEA71C31DA01}"/>
              </a:ext>
            </a:extLst>
          </p:cNvPr>
          <p:cNvGrpSpPr/>
          <p:nvPr/>
        </p:nvGrpSpPr>
        <p:grpSpPr>
          <a:xfrm rot="18900000">
            <a:off x="8728744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B2FB942-CFFB-4D48-80B5-44A97FCC88B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618FCF-85E0-4DCB-9E35-822AEA1322E4}"/>
                </a:ext>
              </a:extLst>
            </p:cNvPr>
            <p:cNvCxnSpPr>
              <a:stCxn id="173" idx="0"/>
              <a:endCxn id="1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D7D63A3-3A21-430C-BC93-DC4269A64355}"/>
                </a:ext>
              </a:extLst>
            </p:cNvPr>
            <p:cNvCxnSpPr>
              <a:cxnSpLocks/>
              <a:stCxn id="173" idx="2"/>
              <a:endCxn id="1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200336-4F70-4678-9674-BB215ABA4548}"/>
              </a:ext>
            </a:extLst>
          </p:cNvPr>
          <p:cNvGrpSpPr/>
          <p:nvPr/>
        </p:nvGrpSpPr>
        <p:grpSpPr>
          <a:xfrm>
            <a:off x="9859018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F48A261-33CF-4E68-BF83-3F5009DD5DC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448147E-7C11-4DC1-922B-1A6531C8B0FB}"/>
                </a:ext>
              </a:extLst>
            </p:cNvPr>
            <p:cNvCxnSpPr>
              <a:stCxn id="170" idx="0"/>
              <a:endCxn id="17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951357A-C561-4C2C-8E02-EBF1D2D83E3B}"/>
                </a:ext>
              </a:extLst>
            </p:cNvPr>
            <p:cNvCxnSpPr>
              <a:cxnSpLocks/>
              <a:stCxn id="170" idx="2"/>
              <a:endCxn id="17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F746900-9E74-49C6-9CDB-CE81492FD15C}"/>
              </a:ext>
            </a:extLst>
          </p:cNvPr>
          <p:cNvCxnSpPr>
            <a:cxnSpLocks/>
            <a:stCxn id="143" idx="0"/>
            <a:endCxn id="179" idx="3"/>
          </p:cNvCxnSpPr>
          <p:nvPr/>
        </p:nvCxnSpPr>
        <p:spPr>
          <a:xfrm flipV="1">
            <a:off x="9964612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/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/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427AFCE-D8C4-4B8D-8A65-0C23C22C9527}"/>
              </a:ext>
            </a:extLst>
          </p:cNvPr>
          <p:cNvCxnSpPr/>
          <p:nvPr/>
        </p:nvCxnSpPr>
        <p:spPr>
          <a:xfrm flipH="1">
            <a:off x="10113944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11D07AB-FC05-4A5C-961E-0FD8DB277B29}"/>
              </a:ext>
            </a:extLst>
          </p:cNvPr>
          <p:cNvCxnSpPr/>
          <p:nvPr/>
        </p:nvCxnSpPr>
        <p:spPr>
          <a:xfrm flipH="1">
            <a:off x="8983669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4B08D1-ECCE-4075-9500-36AE2D337AA3}"/>
              </a:ext>
            </a:extLst>
          </p:cNvPr>
          <p:cNvCxnSpPr/>
          <p:nvPr/>
        </p:nvCxnSpPr>
        <p:spPr>
          <a:xfrm flipH="1">
            <a:off x="7617661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818269F-F1C1-4ED4-951A-0266F6908700}"/>
              </a:ext>
            </a:extLst>
          </p:cNvPr>
          <p:cNvCxnSpPr/>
          <p:nvPr/>
        </p:nvCxnSpPr>
        <p:spPr>
          <a:xfrm flipH="1">
            <a:off x="6266793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9F76A7B-4B22-486C-8279-4A3AD7AE9A3E}"/>
              </a:ext>
            </a:extLst>
          </p:cNvPr>
          <p:cNvCxnSpPr/>
          <p:nvPr/>
        </p:nvCxnSpPr>
        <p:spPr>
          <a:xfrm flipH="1">
            <a:off x="5136518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C7EE895-2664-4A52-96CB-5661951C19FB}"/>
              </a:ext>
            </a:extLst>
          </p:cNvPr>
          <p:cNvCxnSpPr/>
          <p:nvPr/>
        </p:nvCxnSpPr>
        <p:spPr>
          <a:xfrm flipH="1">
            <a:off x="3770510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2797C27-66C1-41F7-8812-6DD1D3ACE3FC}"/>
              </a:ext>
            </a:extLst>
          </p:cNvPr>
          <p:cNvCxnSpPr/>
          <p:nvPr/>
        </p:nvCxnSpPr>
        <p:spPr>
          <a:xfrm flipH="1">
            <a:off x="2402631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3ABF320-6640-4E07-9417-607078E0A691}"/>
              </a:ext>
            </a:extLst>
          </p:cNvPr>
          <p:cNvCxnSpPr/>
          <p:nvPr/>
        </p:nvCxnSpPr>
        <p:spPr>
          <a:xfrm flipH="1">
            <a:off x="1272356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63ABF32-231A-48F0-A7A5-45587A3007EE}"/>
              </a:ext>
            </a:extLst>
          </p:cNvPr>
          <p:cNvCxnSpPr>
            <a:cxnSpLocks/>
          </p:cNvCxnSpPr>
          <p:nvPr/>
        </p:nvCxnSpPr>
        <p:spPr>
          <a:xfrm flipH="1">
            <a:off x="546198" y="2473960"/>
            <a:ext cx="1110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8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DB4-4429-44DB-9F72-A945210D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EBB-3C91-4237-8049-B9B50580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Maintain a separate cell state from what is outputted</a:t>
            </a:r>
          </a:p>
          <a:p>
            <a:r>
              <a:rPr lang="en-US" sz="2000" dirty="0"/>
              <a:t>Use gates to control the flow of information</a:t>
            </a:r>
          </a:p>
          <a:p>
            <a:pPr lvl="1"/>
            <a:r>
              <a:rPr lang="en-US" sz="1800" dirty="0"/>
              <a:t>Forget gate gets rid of irrelevant information</a:t>
            </a:r>
          </a:p>
          <a:p>
            <a:pPr lvl="1"/>
            <a:r>
              <a:rPr lang="en-US" sz="1800" dirty="0"/>
              <a:t>Store relevant information from current input</a:t>
            </a:r>
          </a:p>
          <a:p>
            <a:pPr lvl="1"/>
            <a:r>
              <a:rPr lang="en-US" sz="1800" dirty="0"/>
              <a:t>Selectively update the cell state</a:t>
            </a:r>
          </a:p>
          <a:p>
            <a:pPr lvl="1"/>
            <a:r>
              <a:rPr lang="en-US" sz="1800" dirty="0"/>
              <a:t>Output gate returns a filtered version of the cell state</a:t>
            </a:r>
          </a:p>
          <a:p>
            <a:r>
              <a:rPr lang="en-US" sz="2000" dirty="0"/>
              <a:t>Backpropagation through time with uninterrupted gradient flow</a:t>
            </a:r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58AA-494A-4100-BB1C-244637E7A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82C11-460C-434B-A79F-7BCBC38A54BE}"/>
              </a:ext>
            </a:extLst>
          </p:cNvPr>
          <p:cNvGrpSpPr/>
          <p:nvPr/>
        </p:nvGrpSpPr>
        <p:grpSpPr>
          <a:xfrm>
            <a:off x="6640152" y="1033050"/>
            <a:ext cx="3743286" cy="3093454"/>
            <a:chOff x="3873212" y="2628802"/>
            <a:chExt cx="4402634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DFB713-8419-41EF-87F3-D3796457730E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2C1A3-B819-4ECD-AE7E-9F3CD4BD0B59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43C88-6FFB-4942-9E67-787EB3E870AC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4FA6AF-F32C-45A0-AA11-6829CA53B224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1B3915-A1FC-4C60-8E92-C910DFCDA5F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D13505-73D4-47E4-B74E-71555A7B01E9}"/>
                  </a:ext>
                </a:extLst>
              </p:cNvPr>
              <p:cNvCxnSpPr>
                <a:stCxn id="15" idx="0"/>
                <a:endCxn id="1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FEC3939-DF96-4B83-904E-590F1A3E492C}"/>
                  </a:ext>
                </a:extLst>
              </p:cNvPr>
              <p:cNvCxnSpPr>
                <a:cxnSpLocks/>
                <a:stCxn id="15" idx="2"/>
                <a:endCxn id="1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444032-46F4-4F6F-AA43-5AA4A0B4025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A5C5855-5D16-4D86-BAAD-07158012D21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9A24EB5-B4CF-4DB7-A5E4-38F0651103BD}"/>
                  </a:ext>
                </a:extLst>
              </p:cNvPr>
              <p:cNvCxnSpPr>
                <a:stCxn id="19" idx="0"/>
                <a:endCxn id="1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BF0C7D5-7BB5-45DA-9354-D2CFC7D062A6}"/>
                  </a:ext>
                </a:extLst>
              </p:cNvPr>
              <p:cNvCxnSpPr>
                <a:cxnSpLocks/>
                <a:stCxn id="19" idx="2"/>
                <a:endCxn id="1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2C5403B-AD69-4D8F-829E-CD64D2867D1F}"/>
                </a:ext>
              </a:extLst>
            </p:cNvPr>
            <p:cNvCxnSpPr>
              <a:cxnSpLocks/>
              <a:stCxn id="11" idx="0"/>
              <a:endCxn id="41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2B63642-E7E0-46F0-B883-5F098E5F10EE}"/>
                </a:ext>
              </a:extLst>
            </p:cNvPr>
            <p:cNvCxnSpPr>
              <a:cxnSpLocks/>
              <a:stCxn id="10" idx="0"/>
              <a:endCxn id="15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F78F4B26-3D0C-42A2-91C3-710EC041CDDF}"/>
                </a:ext>
              </a:extLst>
            </p:cNvPr>
            <p:cNvCxnSpPr>
              <a:cxnSpLocks/>
              <a:stCxn id="12" idx="0"/>
              <a:endCxn id="19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0E07EB87-63C6-415E-9509-B872690156F6}"/>
                </a:ext>
              </a:extLst>
            </p:cNvPr>
            <p:cNvCxnSpPr>
              <a:cxnSpLocks/>
              <a:stCxn id="15" idx="7"/>
              <a:endCxn id="45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2F5E375E-03E9-47D7-BCFC-D73F135A12E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88325D4D-92EF-46FB-9B29-0F17CE1C642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BBF8FB16-1F06-4CE5-8B92-1E2CE1C7BFBB}"/>
                </a:ext>
              </a:extLst>
            </p:cNvPr>
            <p:cNvCxnSpPr>
              <a:stCxn id="6" idx="0"/>
              <a:endCxn id="11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19AC5CE-765A-467A-8249-29023CC205F1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987C50A-A6C7-46B3-B10A-F90A9842B7C2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C967F4B-4B09-4A2F-B42E-E740BC7EB4ED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F8924D5-F25E-42F8-9651-ECC4A7AB603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C07249-0141-4E22-8533-80D08FE5C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0274B-B205-497E-BC6F-FA2384D7DA20}"/>
                </a:ext>
              </a:extLst>
            </p:cNvPr>
            <p:cNvCxnSpPr>
              <a:cxnSpLocks/>
              <a:stCxn id="19" idx="7"/>
              <a:endCxn id="13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220465-82A9-4250-A06E-FA3A17B1538F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0A1BCD-03FB-465B-B1BD-DCA6191552D5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F20858-2E02-4ABB-99F6-18139F3ECEB6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EA85E-1D8B-4FAF-947A-4F80CAF667C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34B3A14-D651-48DA-973D-5038E236EB60}"/>
                  </a:ext>
                </a:extLst>
              </p:cNvPr>
              <p:cNvCxnSpPr>
                <a:stCxn id="41" idx="0"/>
                <a:endCxn id="41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B3AA24-4074-4283-88F0-46FA185C72BF}"/>
                  </a:ext>
                </a:extLst>
              </p:cNvPr>
              <p:cNvCxnSpPr>
                <a:cxnSpLocks/>
                <a:stCxn id="41" idx="2"/>
                <a:endCxn id="41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D23FBA-62EE-4E6D-B459-18550B8D8E54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F86701-D104-4BC4-9D13-C945C7CCF62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4EDE5F7-C58C-4CBE-8FB5-63E65686A6F5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00DA3F-D404-4916-AB73-DCE47A0D41FD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BA6DA8-5036-4087-81BA-97F2917705B5}"/>
                </a:ext>
              </a:extLst>
            </p:cNvPr>
            <p:cNvCxnSpPr>
              <a:cxnSpLocks/>
              <a:stCxn id="8" idx="0"/>
              <a:endCxn id="15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7C6D4E93-92FD-404C-85DD-610C05724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214" y="3785415"/>
            <a:ext cx="2770484" cy="27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5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600" dirty="0"/>
              <a:t>In many applications, the ‘time’ dimension is also meaningful in the other direction (e.g. sequencing)</a:t>
            </a:r>
          </a:p>
          <a:p>
            <a:r>
              <a:rPr lang="en-US" sz="1600" dirty="0"/>
              <a:t>Exploiting this structure can improve an RNN significantly</a:t>
            </a:r>
          </a:p>
          <a:p>
            <a:endParaRPr lang="en-US" sz="1600" dirty="0"/>
          </a:p>
          <a:p>
            <a:r>
              <a:rPr lang="en-US" sz="1600" dirty="0"/>
              <a:t>Bi-directional RNNs (Schuster et.al., 1997) are simply two RNNs working together</a:t>
            </a:r>
          </a:p>
          <a:p>
            <a:pPr lvl="1"/>
            <a:r>
              <a:rPr lang="en-US" sz="1400" dirty="0"/>
              <a:t>The first RNN is a “vanilla” RNN</a:t>
            </a:r>
          </a:p>
          <a:p>
            <a:pPr lvl="1"/>
            <a:r>
              <a:rPr lang="en-US" sz="1400" dirty="0"/>
              <a:t>The second RNN uses reversed inputs</a:t>
            </a:r>
          </a:p>
          <a:p>
            <a:endParaRPr lang="en-US" sz="1600" dirty="0"/>
          </a:p>
          <a:p>
            <a:r>
              <a:rPr lang="en-US" sz="1600" dirty="0"/>
              <a:t>Also possible with LSTMs</a:t>
            </a:r>
          </a:p>
          <a:p>
            <a:endParaRPr lang="en-US" sz="1600" dirty="0"/>
          </a:p>
          <a:p>
            <a:r>
              <a:rPr lang="en-US" sz="1600" dirty="0"/>
              <a:t>Implementation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9332C3-9BEB-48B2-A719-CA1A89BAB3AE}"/>
              </a:ext>
            </a:extLst>
          </p:cNvPr>
          <p:cNvSpPr/>
          <p:nvPr/>
        </p:nvSpPr>
        <p:spPr>
          <a:xfrm>
            <a:off x="6980631" y="3189657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AEEA87C-A869-4772-BB20-17DA197EC914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6980631" y="3626298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C2EBB44-2BDC-4009-A37B-E3AE6D95555C}"/>
                  </a:ext>
                </a:extLst>
              </p:cNvPr>
              <p:cNvSpPr/>
              <p:nvPr/>
            </p:nvSpPr>
            <p:spPr>
              <a:xfrm>
                <a:off x="7168093" y="2167639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C2EBB44-2BDC-4009-A37B-E3AE6D95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93" y="2167639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50BC566-3F33-4E3B-9BD9-9192F0C6EC7B}"/>
                  </a:ext>
                </a:extLst>
              </p:cNvPr>
              <p:cNvSpPr/>
              <p:nvPr/>
            </p:nvSpPr>
            <p:spPr>
              <a:xfrm>
                <a:off x="7168093" y="4512920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50BC566-3F33-4E3B-9BD9-9192F0C6E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93" y="4512920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A24B74-E1AB-4C71-A2A9-5B538905FDA8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V="1">
            <a:off x="7452418" y="4062939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5133B-0AC5-4CA4-9848-3DCDBDE32CCE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7452418" y="2736290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EC6BBD-BF1C-4E97-87D4-EA9E2C2E2CDC}"/>
                  </a:ext>
                </a:extLst>
              </p:cNvPr>
              <p:cNvSpPr/>
              <p:nvPr/>
            </p:nvSpPr>
            <p:spPr>
              <a:xfrm>
                <a:off x="7899224" y="3655642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EC6BBD-BF1C-4E97-87D4-EA9E2C2E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24" y="3655642"/>
                <a:ext cx="429669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EB34BE6-CBB7-4F6B-A4FB-F0A1AE108A2B}"/>
              </a:ext>
            </a:extLst>
          </p:cNvPr>
          <p:cNvSpPr txBox="1"/>
          <p:nvPr/>
        </p:nvSpPr>
        <p:spPr>
          <a:xfrm>
            <a:off x="6620299" y="1514217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“Vanilla” RNN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13ED13-96FC-40F3-A153-3774AFFB12FF}"/>
              </a:ext>
            </a:extLst>
          </p:cNvPr>
          <p:cNvSpPr/>
          <p:nvPr/>
        </p:nvSpPr>
        <p:spPr>
          <a:xfrm>
            <a:off x="8999372" y="3189657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CCB3A82-ECE6-4A0C-8768-EFB1AD1758C0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8999372" y="3626298"/>
            <a:ext cx="943576" cy="12700"/>
          </a:xfrm>
          <a:prstGeom prst="bentConnector5">
            <a:avLst>
              <a:gd name="adj1" fmla="val -24227"/>
              <a:gd name="adj2" fmla="val 5238118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94574B-A4FE-409F-A3C4-2FD0D2F73A5B}"/>
                  </a:ext>
                </a:extLst>
              </p:cNvPr>
              <p:cNvSpPr/>
              <p:nvPr/>
            </p:nvSpPr>
            <p:spPr>
              <a:xfrm>
                <a:off x="9942948" y="1883313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94574B-A4FE-409F-A3C4-2FD0D2F73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48" y="1883313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B9BE22-101A-4628-81E0-73D1BA379295}"/>
                  </a:ext>
                </a:extLst>
              </p:cNvPr>
              <p:cNvSpPr/>
              <p:nvPr/>
            </p:nvSpPr>
            <p:spPr>
              <a:xfrm>
                <a:off x="9942948" y="4797245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B9BE22-101A-4628-81E0-73D1BA37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948" y="4797245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C5E081-2789-4C12-AD77-84A02B699C9B}"/>
              </a:ext>
            </a:extLst>
          </p:cNvPr>
          <p:cNvCxnSpPr>
            <a:cxnSpLocks/>
            <a:stCxn id="19" idx="1"/>
            <a:endCxn id="16" idx="2"/>
          </p:cNvCxnSpPr>
          <p:nvPr/>
        </p:nvCxnSpPr>
        <p:spPr>
          <a:xfrm flipH="1" flipV="1">
            <a:off x="9471160" y="4062939"/>
            <a:ext cx="555065" cy="8175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E5F3B7-A957-4A7D-B8F8-4149E78146DE}"/>
              </a:ext>
            </a:extLst>
          </p:cNvPr>
          <p:cNvCxnSpPr>
            <a:cxnSpLocks/>
            <a:stCxn id="16" idx="0"/>
            <a:endCxn id="18" idx="3"/>
          </p:cNvCxnSpPr>
          <p:nvPr/>
        </p:nvCxnSpPr>
        <p:spPr>
          <a:xfrm flipV="1">
            <a:off x="9471160" y="2368687"/>
            <a:ext cx="555065" cy="8209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949348-F2CF-492A-9673-24A01B68128C}"/>
                  </a:ext>
                </a:extLst>
              </p:cNvPr>
              <p:cNvSpPr/>
              <p:nvPr/>
            </p:nvSpPr>
            <p:spPr>
              <a:xfrm>
                <a:off x="9896768" y="3299368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949348-F2CF-492A-9673-24A01B681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768" y="3299368"/>
                <a:ext cx="429669" cy="332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B272ED-0933-4315-AC5F-229287646B48}"/>
              </a:ext>
            </a:extLst>
          </p:cNvPr>
          <p:cNvSpPr/>
          <p:nvPr/>
        </p:nvSpPr>
        <p:spPr>
          <a:xfrm>
            <a:off x="10511598" y="3173907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80DE3DF-CE70-4D71-BBEE-2D5A65B06AB7}"/>
              </a:ext>
            </a:extLst>
          </p:cNvPr>
          <p:cNvCxnSpPr>
            <a:cxnSpLocks/>
            <a:stCxn id="31" idx="1"/>
            <a:endCxn id="31" idx="3"/>
          </p:cNvCxnSpPr>
          <p:nvPr/>
        </p:nvCxnSpPr>
        <p:spPr>
          <a:xfrm rot="10800000" flipH="1">
            <a:off x="10511598" y="3610548"/>
            <a:ext cx="943576" cy="12700"/>
          </a:xfrm>
          <a:prstGeom prst="bentConnector5">
            <a:avLst>
              <a:gd name="adj1" fmla="val -24227"/>
              <a:gd name="adj2" fmla="val 5238118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6022E-5F4A-49D8-874A-369726CC8598}"/>
                  </a:ext>
                </a:extLst>
              </p:cNvPr>
              <p:cNvSpPr/>
              <p:nvPr/>
            </p:nvSpPr>
            <p:spPr>
              <a:xfrm>
                <a:off x="10204183" y="3593035"/>
                <a:ext cx="42966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D56022E-5F4A-49D8-874A-369726CC8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183" y="3593035"/>
                <a:ext cx="429668" cy="332912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90202E-DB8C-4859-95CC-67CC32680166}"/>
              </a:ext>
            </a:extLst>
          </p:cNvPr>
          <p:cNvCxnSpPr>
            <a:cxnSpLocks/>
            <a:stCxn id="19" idx="7"/>
            <a:endCxn id="31" idx="2"/>
          </p:cNvCxnSpPr>
          <p:nvPr/>
        </p:nvCxnSpPr>
        <p:spPr>
          <a:xfrm flipV="1">
            <a:off x="10428321" y="4047189"/>
            <a:ext cx="555065" cy="833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97E015B-E578-4F3D-8185-482F6448C491}"/>
              </a:ext>
            </a:extLst>
          </p:cNvPr>
          <p:cNvCxnSpPr>
            <a:cxnSpLocks/>
            <a:stCxn id="31" idx="0"/>
            <a:endCxn id="18" idx="5"/>
          </p:cNvCxnSpPr>
          <p:nvPr/>
        </p:nvCxnSpPr>
        <p:spPr>
          <a:xfrm flipH="1" flipV="1">
            <a:off x="10428321" y="2368687"/>
            <a:ext cx="555065" cy="805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3F72D0F-3032-4DBA-AD0C-F4B98AF9B7F0}"/>
              </a:ext>
            </a:extLst>
          </p:cNvPr>
          <p:cNvSpPr txBox="1"/>
          <p:nvPr/>
        </p:nvSpPr>
        <p:spPr>
          <a:xfrm>
            <a:off x="10607433" y="4458691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Reversion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BA416A-48FE-4DFD-94F1-444416394F45}"/>
              </a:ext>
            </a:extLst>
          </p:cNvPr>
          <p:cNvSpPr txBox="1"/>
          <p:nvPr/>
        </p:nvSpPr>
        <p:spPr>
          <a:xfrm>
            <a:off x="9141018" y="1130877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Bi-directional RNN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23B6CD-33EA-4A97-B487-A520D59F8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906" y="5531552"/>
            <a:ext cx="4743450" cy="50482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4A508896-62A4-4DEA-9C73-DFBE6F974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70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B78-ABA2-45F1-9C1C-3E510922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6755-4A13-4EBB-B708-A0D28A54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794" cy="4274256"/>
          </a:xfrm>
        </p:spPr>
        <p:txBody>
          <a:bodyPr/>
          <a:lstStyle/>
          <a:p>
            <a:r>
              <a:rPr lang="en-US" sz="2000" dirty="0"/>
              <a:t>RNNs can consist of multiple layers</a:t>
            </a:r>
          </a:p>
          <a:p>
            <a:r>
              <a:rPr lang="en-US" sz="2000" dirty="0"/>
              <a:t>This is done by simply stacking the recurrent cells on top of each other</a:t>
            </a:r>
          </a:p>
          <a:p>
            <a:endParaRPr lang="en-US" sz="2000" dirty="0"/>
          </a:p>
          <a:p>
            <a:r>
              <a:rPr lang="en-US" sz="2000" dirty="0"/>
              <a:t>Amount of parameters scales with the amount of layers</a:t>
            </a:r>
          </a:p>
          <a:p>
            <a:r>
              <a:rPr lang="en-US" sz="2000" dirty="0"/>
              <a:t>Increases the capacity of the RNN</a:t>
            </a:r>
          </a:p>
          <a:p>
            <a:endParaRPr lang="en-US" sz="2000" dirty="0"/>
          </a:p>
          <a:p>
            <a:r>
              <a:rPr lang="en-US" sz="2000" dirty="0"/>
              <a:t>Also possible with LSTMs</a:t>
            </a:r>
          </a:p>
          <a:p>
            <a:endParaRPr lang="en-US" sz="2000" dirty="0"/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46A06-C8C3-4BA7-8452-74ED46D69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07EE38-4E63-402D-A6DA-788FDBA179A0}"/>
              </a:ext>
            </a:extLst>
          </p:cNvPr>
          <p:cNvSpPr/>
          <p:nvPr/>
        </p:nvSpPr>
        <p:spPr>
          <a:xfrm>
            <a:off x="6980631" y="3111331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82DBD67-4558-4CA3-8AD2-8D9FC3DB1CAB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6980631" y="3547972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9E00CB4-64C7-4786-BD0D-57E119031AA2}"/>
                  </a:ext>
                </a:extLst>
              </p:cNvPr>
              <p:cNvSpPr/>
              <p:nvPr/>
            </p:nvSpPr>
            <p:spPr>
              <a:xfrm>
                <a:off x="7168093" y="2089313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9E00CB4-64C7-4786-BD0D-57E119031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93" y="2089313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430289-0CDA-4CB7-990B-F6594BA79B7D}"/>
                  </a:ext>
                </a:extLst>
              </p:cNvPr>
              <p:cNvSpPr/>
              <p:nvPr/>
            </p:nvSpPr>
            <p:spPr>
              <a:xfrm>
                <a:off x="7168093" y="4434594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430289-0CDA-4CB7-990B-F6594BA79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093" y="4434594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FF69D-B287-4853-860A-2F78B270D610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7452418" y="3984613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2DC575-510D-441A-B7C6-4FE871BDFC22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7452418" y="2657964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D2F5C8B-C680-4E45-8B57-21C0BB70508B}"/>
              </a:ext>
            </a:extLst>
          </p:cNvPr>
          <p:cNvSpPr/>
          <p:nvPr/>
        </p:nvSpPr>
        <p:spPr>
          <a:xfrm>
            <a:off x="9260947" y="3984613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D63EF09-6B1B-4824-8096-DF1D261B7BAD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9260947" y="4421254"/>
            <a:ext cx="943576" cy="12700"/>
          </a:xfrm>
          <a:prstGeom prst="bentConnector5">
            <a:avLst>
              <a:gd name="adj1" fmla="val -24227"/>
              <a:gd name="adj2" fmla="val 5238118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3B34F8-0109-4E30-BB62-E09954648F76}"/>
                  </a:ext>
                </a:extLst>
              </p:cNvPr>
              <p:cNvSpPr/>
              <p:nvPr/>
            </p:nvSpPr>
            <p:spPr>
              <a:xfrm>
                <a:off x="9448409" y="1517599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3B34F8-0109-4E30-BB62-E09954648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409" y="1517599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A33258-075A-4E8D-A25D-5BD4E8909E51}"/>
                  </a:ext>
                </a:extLst>
              </p:cNvPr>
              <p:cNvSpPr/>
              <p:nvPr/>
            </p:nvSpPr>
            <p:spPr>
              <a:xfrm>
                <a:off x="9448409" y="5307876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A33258-075A-4E8D-A25D-5BD4E890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409" y="5307876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827D66-F45B-4E29-9E05-1D2987C1E72F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9732734" y="4857895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762AD-424D-4E05-8CEC-302AC959DED0}"/>
              </a:ext>
            </a:extLst>
          </p:cNvPr>
          <p:cNvCxnSpPr>
            <a:cxnSpLocks/>
            <a:stCxn id="19" idx="0"/>
            <a:endCxn id="13" idx="4"/>
          </p:cNvCxnSpPr>
          <p:nvPr/>
        </p:nvCxnSpPr>
        <p:spPr>
          <a:xfrm flipV="1">
            <a:off x="9732734" y="2086250"/>
            <a:ext cx="0" cy="572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660873-7E2D-41C5-BACE-F87A86366E60}"/>
              </a:ext>
            </a:extLst>
          </p:cNvPr>
          <p:cNvSpPr/>
          <p:nvPr/>
        </p:nvSpPr>
        <p:spPr>
          <a:xfrm>
            <a:off x="9260946" y="2658474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11159B6-9B14-4571-A312-A326CE69FCD0}"/>
              </a:ext>
            </a:extLst>
          </p:cNvPr>
          <p:cNvCxnSpPr>
            <a:cxnSpLocks/>
            <a:stCxn id="19" idx="3"/>
            <a:endCxn id="19" idx="1"/>
          </p:cNvCxnSpPr>
          <p:nvPr/>
        </p:nvCxnSpPr>
        <p:spPr>
          <a:xfrm flipH="1">
            <a:off x="9260946" y="3095115"/>
            <a:ext cx="943576" cy="12700"/>
          </a:xfrm>
          <a:prstGeom prst="bentConnector5">
            <a:avLst>
              <a:gd name="adj1" fmla="val -24227"/>
              <a:gd name="adj2" fmla="val -5234614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96E7C8-C446-41AE-B8DC-BCE367AE928A}"/>
              </a:ext>
            </a:extLst>
          </p:cNvPr>
          <p:cNvCxnSpPr>
            <a:cxnSpLocks/>
            <a:stCxn id="11" idx="0"/>
            <a:endCxn id="19" idx="2"/>
          </p:cNvCxnSpPr>
          <p:nvPr/>
        </p:nvCxnSpPr>
        <p:spPr>
          <a:xfrm flipH="1" flipV="1">
            <a:off x="9732734" y="3531756"/>
            <a:ext cx="1" cy="452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10D1A4-1E02-4895-A814-1F9DC0F50290}"/>
              </a:ext>
            </a:extLst>
          </p:cNvPr>
          <p:cNvSpPr txBox="1"/>
          <p:nvPr/>
        </p:nvSpPr>
        <p:spPr>
          <a:xfrm>
            <a:off x="6620299" y="1435891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“Vanilla” RNN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BFEA48-D7B7-4D97-8604-D00BCDC45F44}"/>
              </a:ext>
            </a:extLst>
          </p:cNvPr>
          <p:cNvSpPr txBox="1"/>
          <p:nvPr/>
        </p:nvSpPr>
        <p:spPr>
          <a:xfrm>
            <a:off x="8826076" y="864687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Two-layer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D32A2F7-D0D7-471E-B785-24CF42FB51F2}"/>
                  </a:ext>
                </a:extLst>
              </p:cNvPr>
              <p:cNvSpPr/>
              <p:nvPr/>
            </p:nvSpPr>
            <p:spPr>
              <a:xfrm>
                <a:off x="7899224" y="3577316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D32A2F7-D0D7-471E-B785-24CF42FB5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24" y="3577316"/>
                <a:ext cx="429669" cy="332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530EC62-2A76-444A-863B-27DAA80A32FF}"/>
                  </a:ext>
                </a:extLst>
              </p:cNvPr>
              <p:cNvSpPr/>
              <p:nvPr/>
            </p:nvSpPr>
            <p:spPr>
              <a:xfrm>
                <a:off x="10161634" y="4021522"/>
                <a:ext cx="570862" cy="396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530EC62-2A76-444A-863B-27DAA80A3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634" y="4021522"/>
                <a:ext cx="570862" cy="3967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F37E57B-3B0D-4D66-8DE8-B64E5BFB5BC4}"/>
                  </a:ext>
                </a:extLst>
              </p:cNvPr>
              <p:cNvSpPr/>
              <p:nvPr/>
            </p:nvSpPr>
            <p:spPr>
              <a:xfrm>
                <a:off x="10161634" y="3089402"/>
                <a:ext cx="570862" cy="396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F37E57B-3B0D-4D66-8DE8-B64E5BFB5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634" y="3089402"/>
                <a:ext cx="570862" cy="396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1ACACD2F-D453-4997-BC4E-AD47488B0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272" y="5541077"/>
            <a:ext cx="43338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6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GRUs (Cho et.al., 2014) are a gating alternative to LSTMs</a:t>
            </a:r>
          </a:p>
          <a:p>
            <a:pPr lvl="1"/>
            <a:r>
              <a:rPr lang="en-US" sz="2000" dirty="0"/>
              <a:t>Also have a forget gate</a:t>
            </a:r>
          </a:p>
          <a:p>
            <a:pPr lvl="1"/>
            <a:r>
              <a:rPr lang="en-US" sz="2000" dirty="0"/>
              <a:t>No output gate</a:t>
            </a:r>
          </a:p>
          <a:p>
            <a:pPr lvl="1"/>
            <a:r>
              <a:rPr lang="en-US" sz="2000" dirty="0"/>
              <a:t>Fewer parameters than LSTM</a:t>
            </a:r>
          </a:p>
          <a:p>
            <a:endParaRPr lang="en-US" sz="2400" dirty="0"/>
          </a:p>
          <a:p>
            <a:r>
              <a:rPr lang="en-US" sz="2400" dirty="0"/>
              <a:t>Has shown to outperform LSTMs on some datasets, but not consistently</a:t>
            </a:r>
          </a:p>
          <a:p>
            <a:endParaRPr lang="en-US" sz="2400" dirty="0"/>
          </a:p>
          <a:p>
            <a:r>
              <a:rPr lang="en-US" sz="2400" dirty="0"/>
              <a:t>Implementation in </a:t>
            </a:r>
            <a:r>
              <a:rPr lang="en-US" sz="2400" dirty="0" err="1"/>
              <a:t>PyTorch</a:t>
            </a:r>
            <a:endParaRPr lang="en-US" sz="24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3FCA75-0EFC-4048-AC03-2252728E2A30}"/>
              </a:ext>
            </a:extLst>
          </p:cNvPr>
          <p:cNvGrpSpPr/>
          <p:nvPr/>
        </p:nvGrpSpPr>
        <p:grpSpPr>
          <a:xfrm>
            <a:off x="6651655" y="1492729"/>
            <a:ext cx="4429044" cy="3638340"/>
            <a:chOff x="6651655" y="2028438"/>
            <a:chExt cx="4429044" cy="36383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5C172-E915-4593-A496-E26C0DFA159E}"/>
                </a:ext>
              </a:extLst>
            </p:cNvPr>
            <p:cNvSpPr/>
            <p:nvPr/>
          </p:nvSpPr>
          <p:spPr>
            <a:xfrm>
              <a:off x="7204756" y="2861977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/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/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/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13232B0-CDD2-4A71-83A4-B8D027B68775}"/>
                </a:ext>
              </a:extLst>
            </p:cNvPr>
            <p:cNvCxnSpPr>
              <a:cxnSpLocks/>
              <a:stCxn id="12" idx="0"/>
              <a:endCxn id="42" idx="5"/>
            </p:cNvCxnSpPr>
            <p:nvPr/>
          </p:nvCxnSpPr>
          <p:spPr>
            <a:xfrm rot="16200000" flipV="1">
              <a:off x="8052197" y="3741547"/>
              <a:ext cx="306187" cy="313851"/>
            </a:xfrm>
            <a:prstGeom prst="bentConnector3">
              <a:avLst>
                <a:gd name="adj1" fmla="val 9977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/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/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81A20F-CF00-420F-9A10-1C2F3DFAA0DC}"/>
                </a:ext>
              </a:extLst>
            </p:cNvPr>
            <p:cNvGrpSpPr/>
            <p:nvPr/>
          </p:nvGrpSpPr>
          <p:grpSpPr>
            <a:xfrm rot="18900000">
              <a:off x="7837177" y="363978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A17D05-E470-4F43-8A22-10DD21C524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2DBB1D-C9FE-4204-A98C-D32E86B4A668}"/>
                  </a:ext>
                </a:extLst>
              </p:cNvPr>
              <p:cNvCxnSpPr>
                <a:stCxn id="42" idx="0"/>
                <a:endCxn id="4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8B0D54-D6DC-4CDC-AAE4-32A37046C057}"/>
                  </a:ext>
                </a:extLst>
              </p:cNvPr>
              <p:cNvCxnSpPr>
                <a:cxnSpLocks/>
                <a:stCxn id="42" idx="2"/>
                <a:endCxn id="4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8AD6DD17-8587-4BB6-90C3-C51ACC869F9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55" y="3108363"/>
              <a:ext cx="1006445" cy="1482687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3B5638-77B1-43CC-B67A-42A876DA2803}"/>
                </a:ext>
              </a:extLst>
            </p:cNvPr>
            <p:cNvCxnSpPr>
              <a:cxnSpLocks/>
              <a:stCxn id="11" idx="0"/>
              <a:endCxn id="16" idx="1"/>
            </p:cNvCxnSpPr>
            <p:nvPr/>
          </p:nvCxnSpPr>
          <p:spPr>
            <a:xfrm rot="5400000" flipH="1" flipV="1">
              <a:off x="9350149" y="3443654"/>
              <a:ext cx="304085" cy="911740"/>
            </a:xfrm>
            <a:prstGeom prst="bentConnector3">
              <a:avLst>
                <a:gd name="adj1" fmla="val 9948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9E3D8C-3263-424D-8195-688F79365CF2}"/>
                </a:ext>
              </a:extLst>
            </p:cNvPr>
            <p:cNvCxnSpPr>
              <a:cxnSpLocks/>
              <a:stCxn id="5" idx="0"/>
              <a:endCxn id="46" idx="4"/>
            </p:cNvCxnSpPr>
            <p:nvPr/>
          </p:nvCxnSpPr>
          <p:spPr>
            <a:xfrm rot="5400000" flipH="1" flipV="1">
              <a:off x="7858626" y="3013247"/>
              <a:ext cx="2009122" cy="2408549"/>
            </a:xfrm>
            <a:prstGeom prst="bentConnector3">
              <a:avLst>
                <a:gd name="adj1" fmla="val 2368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ED8685F-6863-4A94-A6C7-B43309BCDFB0}"/>
                </a:ext>
              </a:extLst>
            </p:cNvPr>
            <p:cNvCxnSpPr>
              <a:cxnSpLocks/>
              <a:stCxn id="5" idx="0"/>
              <a:endCxn id="20" idx="3"/>
            </p:cNvCxnSpPr>
            <p:nvPr/>
          </p:nvCxnSpPr>
          <p:spPr>
            <a:xfrm rot="5400000" flipH="1" flipV="1">
              <a:off x="7348056" y="3523819"/>
              <a:ext cx="2009121" cy="1387407"/>
            </a:xfrm>
            <a:prstGeom prst="bentConnector3">
              <a:avLst>
                <a:gd name="adj1" fmla="val 32459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/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0524CE-7E0C-41B4-9342-A24CD008C649}"/>
                </a:ext>
              </a:extLst>
            </p:cNvPr>
            <p:cNvGrpSpPr/>
            <p:nvPr/>
          </p:nvGrpSpPr>
          <p:grpSpPr>
            <a:xfrm>
              <a:off x="8903854" y="3368272"/>
              <a:ext cx="309700" cy="261610"/>
              <a:chOff x="9200413" y="1580986"/>
              <a:chExt cx="309700" cy="26161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F4A860B-BCE2-4247-9D1B-2D4C1BA8D882}"/>
                  </a:ext>
                </a:extLst>
              </p:cNvPr>
              <p:cNvSpPr/>
              <p:nvPr/>
            </p:nvSpPr>
            <p:spPr>
              <a:xfrm rot="18900000">
                <a:off x="9239390" y="1617718"/>
                <a:ext cx="211186" cy="2111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31ECC-37B3-4EAF-A27B-79B34F936543}"/>
                  </a:ext>
                </a:extLst>
              </p:cNvPr>
              <p:cNvSpPr txBox="1"/>
              <p:nvPr/>
            </p:nvSpPr>
            <p:spPr>
              <a:xfrm>
                <a:off x="9200413" y="1580986"/>
                <a:ext cx="3097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1-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CEFA988-15AD-4A0E-8168-288EA1B1210F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28" y="3108243"/>
              <a:ext cx="44199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F0269BE-AC7C-4B20-8DED-1E3D3D69D41C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7942770" y="3108124"/>
              <a:ext cx="0" cy="5316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A9D1713-A21E-4B3C-BFBC-4A34FA502841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7942770" y="3850973"/>
              <a:ext cx="0" cy="6853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91FDFA-8F94-4D38-8FD6-F23CAAE74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770" y="4600574"/>
              <a:ext cx="0" cy="14525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B62CE3-D3F2-4EA5-80F9-25AF363CA63B}"/>
                </a:ext>
              </a:extLst>
            </p:cNvPr>
            <p:cNvGrpSpPr/>
            <p:nvPr/>
          </p:nvGrpSpPr>
          <p:grpSpPr>
            <a:xfrm rot="18900000">
              <a:off x="8940727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938C92-330C-4FA0-A5C0-7581F733F40B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69E860-57C5-4D4E-9284-CCE4F011B14F}"/>
                  </a:ext>
                </a:extLst>
              </p:cNvPr>
              <p:cNvCxnSpPr>
                <a:stCxn id="20" idx="0"/>
                <a:endCxn id="20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E25CDB2-B63B-4D0B-8A14-D58867BF3E7A}"/>
                  </a:ext>
                </a:extLst>
              </p:cNvPr>
              <p:cNvCxnSpPr>
                <a:cxnSpLocks/>
                <a:stCxn id="20" idx="2"/>
                <a:endCxn id="20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1B163-DD2C-43F0-9F5C-901DB8651839}"/>
                </a:ext>
              </a:extLst>
            </p:cNvPr>
            <p:cNvGrpSpPr/>
            <p:nvPr/>
          </p:nvGrpSpPr>
          <p:grpSpPr>
            <a:xfrm>
              <a:off x="9961869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F34F57D-49CC-40CA-880D-FE324A71B898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1D2F904-FC64-4482-A89F-C216917D4E5C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9231D9-B0BB-4A83-ABAA-6C342AE6950F}"/>
                  </a:ext>
                </a:extLst>
              </p:cNvPr>
              <p:cNvCxnSpPr>
                <a:cxnSpLocks/>
                <a:stCxn id="46" idx="2"/>
                <a:endCxn id="4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522FFC-7C14-402A-A88C-E5206B88B442}"/>
                </a:ext>
              </a:extLst>
            </p:cNvPr>
            <p:cNvGrpSpPr/>
            <p:nvPr/>
          </p:nvGrpSpPr>
          <p:grpSpPr>
            <a:xfrm rot="18900000">
              <a:off x="9958062" y="364188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CC69F00-A3A2-4306-ACCA-AEFB9553916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A625B2-06A9-4C0A-8E4A-1A037E143064}"/>
                  </a:ext>
                </a:extLst>
              </p:cNvPr>
              <p:cNvCxnSpPr>
                <a:stCxn id="16" idx="0"/>
                <a:endCxn id="1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3EDB34F-3DAD-4EC2-BBC1-5E17A2E549F2}"/>
                  </a:ext>
                </a:extLst>
              </p:cNvPr>
              <p:cNvCxnSpPr>
                <a:cxnSpLocks/>
                <a:stCxn id="16" idx="2"/>
                <a:endCxn id="1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074732-44E3-469A-9B4C-9676BFB665B4}"/>
                </a:ext>
              </a:extLst>
            </p:cNvPr>
            <p:cNvSpPr/>
            <p:nvPr/>
          </p:nvSpPr>
          <p:spPr>
            <a:xfrm>
              <a:off x="9726429" y="4051566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F438CF5-9B09-4251-9235-02493B254E99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362215" y="4404476"/>
              <a:ext cx="0" cy="1492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8EB772C-E9D4-455D-929E-6BDD55792D00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10364211" y="2473134"/>
              <a:ext cx="1" cy="63423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3980940-F63E-4A2F-A77B-CA5EDB56C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704" y="5419527"/>
            <a:ext cx="3371850" cy="485775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585470F2-B63B-44BB-884C-438A844D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857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Protein secondary structure prediction (</a:t>
            </a:r>
            <a:r>
              <a:rPr lang="en-US" dirty="0" err="1"/>
              <a:t>AlphaFold</a:t>
            </a:r>
            <a:r>
              <a:rPr lang="en-US" dirty="0"/>
              <a:t>, Google DeepMind)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FF2C4-29FB-414F-BB7C-E8E131B4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81738"/>
            <a:ext cx="9620250" cy="37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A4CB-2C9F-410F-B6F1-37088FE9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57AE9-261D-4EB4-8374-C9D9D851C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Without prior knowledge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9BD40-C3B1-47A9-85E4-EDC3D2690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62DFB-BB7C-42E6-8BF2-C1987D09E497}"/>
              </a:ext>
            </a:extLst>
          </p:cNvPr>
          <p:cNvGrpSpPr/>
          <p:nvPr/>
        </p:nvGrpSpPr>
        <p:grpSpPr>
          <a:xfrm>
            <a:off x="4128117" y="3429000"/>
            <a:ext cx="2929631" cy="2246050"/>
            <a:chOff x="4749554" y="3045041"/>
            <a:chExt cx="2929631" cy="22460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01163-8E10-4277-A436-049D2DFF6687}"/>
                </a:ext>
              </a:extLst>
            </p:cNvPr>
            <p:cNvSpPr/>
            <p:nvPr/>
          </p:nvSpPr>
          <p:spPr>
            <a:xfrm>
              <a:off x="5517472" y="3693111"/>
              <a:ext cx="949910" cy="9499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71AEE-8B10-4A7A-9139-770240117433}"/>
                </a:ext>
              </a:extLst>
            </p:cNvPr>
            <p:cNvCxnSpPr/>
            <p:nvPr/>
          </p:nvCxnSpPr>
          <p:spPr>
            <a:xfrm flipV="1">
              <a:off x="6365289" y="3045041"/>
              <a:ext cx="443884" cy="6480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DCB584-BA2F-4F34-89F2-6BF9AAD24CD8}"/>
                </a:ext>
              </a:extLst>
            </p:cNvPr>
            <p:cNvCxnSpPr>
              <a:cxnSpLocks/>
            </p:cNvCxnSpPr>
            <p:nvPr/>
          </p:nvCxnSpPr>
          <p:spPr>
            <a:xfrm>
              <a:off x="6587231" y="4492101"/>
              <a:ext cx="976544" cy="4042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3C48B4-D940-4D5D-97B1-5D56F7782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54" y="3369076"/>
              <a:ext cx="767918" cy="430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F047B-73CC-40FD-9867-5480E2E6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623" y="4702312"/>
              <a:ext cx="248576" cy="58877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3D9824-EEF1-460E-89BD-42143D7DF849}"/>
                </a:ext>
              </a:extLst>
            </p:cNvPr>
            <p:cNvSpPr txBox="1"/>
            <p:nvPr/>
          </p:nvSpPr>
          <p:spPr>
            <a:xfrm>
              <a:off x="7235300" y="3723274"/>
              <a:ext cx="44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54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Transcription factor binding sites prediction (Shen et.al., 2018)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76519-8E03-4D4C-963B-F822F972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7257" r="72969" b="38201"/>
          <a:stretch/>
        </p:blipFill>
        <p:spPr>
          <a:xfrm>
            <a:off x="6714075" y="1961941"/>
            <a:ext cx="3793049" cy="42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689-756E-4B8A-927D-4962C9FB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819A-2B28-4F26-B0A6-BFE7307D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Sequence modelling inefficient with MLPs and requires a completely different architecture</a:t>
            </a:r>
          </a:p>
          <a:p>
            <a:pPr lvl="1"/>
            <a:r>
              <a:rPr lang="en-US" sz="1800" dirty="0"/>
              <a:t>Variable length</a:t>
            </a:r>
          </a:p>
          <a:p>
            <a:pPr lvl="1"/>
            <a:r>
              <a:rPr lang="en-US" sz="1800" dirty="0"/>
              <a:t>Long-term dependencies</a:t>
            </a:r>
          </a:p>
          <a:p>
            <a:pPr lvl="1"/>
            <a:r>
              <a:rPr lang="en-US" sz="1800" dirty="0"/>
              <a:t>Maintain ordering</a:t>
            </a:r>
          </a:p>
          <a:p>
            <a:pPr lvl="1"/>
            <a:r>
              <a:rPr lang="en-US" sz="1800" dirty="0"/>
              <a:t>Share parameters</a:t>
            </a:r>
          </a:p>
          <a:p>
            <a:r>
              <a:rPr lang="en-US" sz="2000" dirty="0"/>
              <a:t>Recurrent neural networks (RNNs) can solve this to an extent (vanishing gradient)</a:t>
            </a:r>
          </a:p>
          <a:p>
            <a:r>
              <a:rPr lang="en-US" sz="2000" dirty="0"/>
              <a:t>Long-short term memory (LSTM) networks use gates to mitigate the vanishing gradient problem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0E05-44F0-40B5-B32B-C3B027CBA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FABA4-1AC2-41A6-B094-2A3BC4046458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FAC87A-9A74-423A-8FC4-AE80D4384668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4AF0DA-FFB9-4ED4-BD67-E7801EDA60F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9E79D2D-1A1A-484E-B3B9-CDF3DEEB82C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0CAED9C-0EFC-41B5-A836-B921B2E4BE18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11EEF06-7610-48CA-8645-6BC530C61BD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0FFD3CD-28D3-4291-8D8A-34FA133B6596}"/>
                </a:ext>
              </a:extLst>
            </p:cNvPr>
            <p:cNvCxnSpPr>
              <a:cxnSpLocks/>
              <a:stCxn id="8" idx="0"/>
              <a:endCxn id="7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2738C-A201-4DC6-BC0D-D407FEA17795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814205-CAA6-4144-A264-AAB26F3F7AA7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6A868D-BE7E-4620-AEFE-C098DF9860E6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F5708D-42D7-40F1-91DF-2F70C55375A1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2BE00-1C5F-46D3-8D6B-F087C84E7C3C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8BA36B0-2294-4EA9-BE80-44B8BEC0D06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40DE9B-97C6-4771-B210-B0525CD218EA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E1EB0EA-2D2C-4F80-80BA-83060CD23A25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F8177A-6173-41ED-B0AE-5E0CBF4487D2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B233475-4593-48D9-BB1B-FBA2CAC027B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E40D60C-0A5D-4965-A84A-07D8C80ED876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3C9ED9-DD2B-4552-88F8-99BE6F54D833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D5656B9-5C44-4E92-BF3F-CB33F7D3DABA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F5954CC-4F05-4612-BFDE-B534FCF5AADD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509DB5A-E114-48AB-A466-0662EA710B7F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8B6089E-D977-4960-A4D1-E98E84E47128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7E5CE0-E4E9-46D3-BCBD-F007032DF785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2732C5F-3F66-466C-AE9C-2DAE5693DD56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937BA2C-BF5C-4B6D-A8E8-627C7D8A6E47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90477DA-DC54-46D1-A41F-194BA70E935F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9841BC4-C24A-470D-80F8-D9357E0DF2A8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78A6A42-E7B4-4C28-8F14-9D753D078D77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E9FE381-CD09-4B79-9098-CA81B9664BD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9ABF49-8B96-405D-A70F-AC928F3CE5D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990FBB-1172-467A-A9AE-E87B3734CC7E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F04A20-C6E9-4356-8E42-F943781DC192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575712-3B25-4214-B315-9DCD4EA44016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4ED878-EB58-406B-ADE7-C58B4A512B81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3D70F5-F36B-46B0-A265-B33EC8DFD453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DCE051-300C-4115-B8D9-92068DE1D39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2BA6447-1B2E-4BBF-BFA8-E115F682B866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B3A061-06AC-4835-9427-E387EA5C268B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C33A20-1F8E-4EF5-9DC1-BBFA326539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7650E31-D034-48E3-9C69-F8A0325757EB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C5CE67F-9DB8-4870-ADBC-B5D87A805F4B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A2D4F-3CEE-4E20-B14D-4C241FDA4A0B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19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fourth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 err="1"/>
              <a:t>Hochreiter</a:t>
            </a:r>
            <a:r>
              <a:rPr lang="en-US" sz="2000" dirty="0"/>
              <a:t>, S., &amp; </a:t>
            </a:r>
            <a:r>
              <a:rPr lang="en-US" sz="2000" dirty="0" err="1"/>
              <a:t>Schmidhuber</a:t>
            </a:r>
            <a:r>
              <a:rPr lang="en-US" sz="2000" dirty="0"/>
              <a:t>, J. (1997). Long Short-Term Memory. Neural Computation, 9(8), 1735–1780. </a:t>
            </a:r>
            <a:r>
              <a:rPr lang="en-US" sz="2000" dirty="0">
                <a:hlinkClick r:id="rId3"/>
              </a:rPr>
              <a:t>https://doi.org/10.1162/neco.1997.9.8.1735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Schuster, M., &amp; </a:t>
            </a:r>
            <a:r>
              <a:rPr lang="en-US" sz="2000" dirty="0" err="1"/>
              <a:t>Paliwal</a:t>
            </a:r>
            <a:r>
              <a:rPr lang="en-US" sz="2000" dirty="0"/>
              <a:t>, K. K. (1997). Bidirectional recurrent neural networks. IEEE Transactions on Signal Processing. </a:t>
            </a:r>
            <a:r>
              <a:rPr lang="en-US" sz="2000" dirty="0">
                <a:hlinkClick r:id="rId4"/>
              </a:rPr>
              <a:t>https://doi.org/10.1109/78.650093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Cho, K., Van </a:t>
            </a:r>
            <a:r>
              <a:rPr lang="en-US" sz="2000" dirty="0" err="1"/>
              <a:t>Merriënboer</a:t>
            </a:r>
            <a:r>
              <a:rPr lang="en-US" sz="2000" dirty="0"/>
              <a:t>, B., </a:t>
            </a:r>
            <a:r>
              <a:rPr lang="en-US" sz="2000" dirty="0" err="1"/>
              <a:t>Gulcehre</a:t>
            </a:r>
            <a:r>
              <a:rPr lang="en-US" sz="2000" dirty="0"/>
              <a:t>, C., </a:t>
            </a:r>
            <a:r>
              <a:rPr lang="en-US" sz="2000" dirty="0" err="1"/>
              <a:t>Bahdanau</a:t>
            </a:r>
            <a:r>
              <a:rPr lang="en-US" sz="2000" dirty="0"/>
              <a:t>, D., </a:t>
            </a:r>
            <a:r>
              <a:rPr lang="en-US" sz="2000" dirty="0" err="1"/>
              <a:t>Bougares</a:t>
            </a:r>
            <a:r>
              <a:rPr lang="en-US" sz="2000" dirty="0"/>
              <a:t>, F., </a:t>
            </a:r>
            <a:r>
              <a:rPr lang="en-US" sz="2000" dirty="0" err="1"/>
              <a:t>Schwenk</a:t>
            </a:r>
            <a:r>
              <a:rPr lang="en-US" sz="2000" dirty="0"/>
              <a:t>, H., &amp; </a:t>
            </a:r>
            <a:r>
              <a:rPr lang="en-US" sz="2000" dirty="0" err="1"/>
              <a:t>Bengio</a:t>
            </a:r>
            <a:r>
              <a:rPr lang="en-US" sz="2000" dirty="0"/>
              <a:t>, Y. (2014). Learning phrase representations using RNN encoder-decoder for statistical machine translation. Conference on Empirical Methods in Natural Language Processing, Proceedings of the Conference, 1724–1734. </a:t>
            </a:r>
            <a:r>
              <a:rPr lang="en-US" sz="2000" dirty="0">
                <a:hlinkClick r:id="rId5"/>
              </a:rPr>
              <a:t>https://doi.org/10.3115/v1/d14-1179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Shen, Z., Bao, W., &amp; Huang, D. S. (2018). Recurrent Neural Network for Predicting Transcription Factor Binding Sites. Scientific Reports. </a:t>
            </a:r>
            <a:r>
              <a:rPr lang="en-US" sz="2000" dirty="0">
                <a:hlinkClick r:id="rId6"/>
              </a:rPr>
              <a:t>https://doi.org/10.1038/s41598-018-33321-1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861-371C-4A15-B0CB-194C6538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2DD6-1F88-4BA0-8579-DFA2936F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 prior knowledge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1B0E0-86C2-4D7C-BC4E-2E6F8F2E9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ADD818-D56C-4B94-9484-90C2A64030E1}"/>
              </a:ext>
            </a:extLst>
          </p:cNvPr>
          <p:cNvSpPr/>
          <p:nvPr/>
        </p:nvSpPr>
        <p:spPr>
          <a:xfrm>
            <a:off x="6192174" y="3978915"/>
            <a:ext cx="949910" cy="94991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28E7FB-7F0E-4B4D-BFEA-10ADF7EEE40B}"/>
              </a:ext>
            </a:extLst>
          </p:cNvPr>
          <p:cNvSpPr/>
          <p:nvPr/>
        </p:nvSpPr>
        <p:spPr>
          <a:xfrm>
            <a:off x="5083944" y="3978915"/>
            <a:ext cx="949910" cy="949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20F40-11C3-43B9-9FD3-BD26276B07A1}"/>
              </a:ext>
            </a:extLst>
          </p:cNvPr>
          <p:cNvSpPr/>
          <p:nvPr/>
        </p:nvSpPr>
        <p:spPr>
          <a:xfrm>
            <a:off x="3975714" y="3978915"/>
            <a:ext cx="949910" cy="9499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8314A-F78E-4779-B9BB-C2DCC93E83C4}"/>
              </a:ext>
            </a:extLst>
          </p:cNvPr>
          <p:cNvSpPr/>
          <p:nvPr/>
        </p:nvSpPr>
        <p:spPr>
          <a:xfrm>
            <a:off x="2867484" y="3978915"/>
            <a:ext cx="949910" cy="94991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97D62-5EBE-4447-8FEE-D9B473D39CAC}"/>
              </a:ext>
            </a:extLst>
          </p:cNvPr>
          <p:cNvCxnSpPr/>
          <p:nvPr/>
        </p:nvCxnSpPr>
        <p:spPr>
          <a:xfrm>
            <a:off x="7297445" y="4412202"/>
            <a:ext cx="13131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8E556-B855-42D3-AE3A-C3B20132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8937BC-A62B-4776-B4B7-43C173C70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seen predictive models for fixed input data dimensions: feed-forward models</a:t>
            </a:r>
          </a:p>
        </p:txBody>
      </p:sp>
      <p:pic>
        <p:nvPicPr>
          <p:cNvPr id="8" name="Google Shape;152;p15">
            <a:extLst>
              <a:ext uri="{FF2B5EF4-FFF2-40B4-BE49-F238E27FC236}">
                <a16:creationId xmlns:a16="http://schemas.microsoft.com/office/drawing/2014/main" id="{574347B0-BCCE-4A94-8C5C-C8B924CBAC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617" y="3095603"/>
            <a:ext cx="3752638" cy="219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7;p15">
            <a:extLst>
              <a:ext uri="{FF2B5EF4-FFF2-40B4-BE49-F238E27FC236}">
                <a16:creationId xmlns:a16="http://schemas.microsoft.com/office/drawing/2014/main" id="{662C4ACF-018D-4ACB-8AED-DF44737D95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494" y="4810648"/>
            <a:ext cx="5473011" cy="188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1;p15">
            <a:extLst>
              <a:ext uri="{FF2B5EF4-FFF2-40B4-BE49-F238E27FC236}">
                <a16:creationId xmlns:a16="http://schemas.microsoft.com/office/drawing/2014/main" id="{1582B97B-C66F-4B4E-BCDD-FE5CA25D26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670" y="2476498"/>
            <a:ext cx="3482502" cy="23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A46FC-2A65-46CB-BE47-39DE9325F13E}"/>
              </a:ext>
            </a:extLst>
          </p:cNvPr>
          <p:cNvSpPr txBox="1"/>
          <p:nvPr/>
        </p:nvSpPr>
        <p:spPr>
          <a:xfrm>
            <a:off x="668354" y="5381965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Multi-layer </a:t>
            </a:r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perceptrons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D0CF0-8564-4BCF-BC61-C3AB9A05A5A5}"/>
              </a:ext>
            </a:extLst>
          </p:cNvPr>
          <p:cNvSpPr txBox="1"/>
          <p:nvPr/>
        </p:nvSpPr>
        <p:spPr>
          <a:xfrm>
            <a:off x="5797459" y="3904392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52184-8A48-419A-A2F1-5BCCABAE2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881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4443-5895-4401-9827-695A16C0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0AFA7-2EBD-4031-AEB8-40B755570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What about sequences of data? 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Financial stock</a:t>
            </a:r>
          </a:p>
          <a:p>
            <a:r>
              <a:rPr lang="en-US" dirty="0"/>
              <a:t>In biology: sequencing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03F3B-783C-48BB-8229-1A4A89E53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A91AA-326B-4D43-947D-6E24E48F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27" y="743199"/>
            <a:ext cx="3137109" cy="153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129C3-AC53-4F7E-8C90-A95B9343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3" t="13061" r="15403" b="13061"/>
          <a:stretch/>
        </p:blipFill>
        <p:spPr>
          <a:xfrm>
            <a:off x="9077701" y="743199"/>
            <a:ext cx="2900249" cy="174503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BB4FD-97E4-4B7B-A202-CAE832558974}"/>
              </a:ext>
            </a:extLst>
          </p:cNvPr>
          <p:cNvGrpSpPr/>
          <p:nvPr/>
        </p:nvGrpSpPr>
        <p:grpSpPr>
          <a:xfrm>
            <a:off x="5339138" y="4712828"/>
            <a:ext cx="5135457" cy="1929284"/>
            <a:chOff x="3378228" y="4406503"/>
            <a:chExt cx="6261145" cy="23521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7B6F1B-C433-4B6D-A01B-4C77D1B3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228" y="4406503"/>
              <a:ext cx="4032312" cy="23521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FA044-B03D-4881-AFDF-335773A4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60" t="11123" r="14338" b="6174"/>
            <a:stretch/>
          </p:blipFill>
          <p:spPr>
            <a:xfrm rot="5400000">
              <a:off x="7390985" y="4473087"/>
              <a:ext cx="2153463" cy="23433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C24F2B5-20B3-4782-88FD-76273FCC6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20"/>
          <a:stretch/>
        </p:blipFill>
        <p:spPr>
          <a:xfrm>
            <a:off x="3352800" y="2821217"/>
            <a:ext cx="5257800" cy="12155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FF06EF-FBAC-4770-8018-9F41BF233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1" t="26141" r="28641" b="36221"/>
          <a:stretch/>
        </p:blipFill>
        <p:spPr>
          <a:xfrm>
            <a:off x="8971240" y="2768756"/>
            <a:ext cx="3006710" cy="19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6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75707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2213</Words>
  <Application>Microsoft Office PowerPoint</Application>
  <PresentationFormat>Widescreen</PresentationFormat>
  <Paragraphs>826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Wingdings</vt:lpstr>
      <vt:lpstr>Corbel</vt:lpstr>
      <vt:lpstr>Cambria Math</vt:lpstr>
      <vt:lpstr>Consolas</vt:lpstr>
      <vt:lpstr>VIB_templates</vt:lpstr>
      <vt:lpstr>Deep Learning for Biology</vt:lpstr>
      <vt:lpstr>Recurrent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Vanishing gradients</vt:lpstr>
      <vt:lpstr>Vanishing gradients</vt:lpstr>
      <vt:lpstr>Vanishing gradients</vt:lpstr>
      <vt:lpstr>Vanishing gradients</vt:lpstr>
      <vt:lpstr>Vanishing gradients</vt:lpstr>
      <vt:lpstr>Vanishing gradients</vt:lpstr>
      <vt:lpstr>Recurrent neural networks </vt:lpstr>
      <vt:lpstr>Long Short Term Memory Networks</vt:lpstr>
      <vt:lpstr>Recurrent neural networks</vt:lpstr>
      <vt:lpstr>Long short term memory (LSTM)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Variants of RNNs</vt:lpstr>
      <vt:lpstr>Bi-directional RNNs</vt:lpstr>
      <vt:lpstr>Multi-layer RNNs</vt:lpstr>
      <vt:lpstr>Gated recurrent unit (GRU)</vt:lpstr>
      <vt:lpstr>RNN applications in biology</vt:lpstr>
      <vt:lpstr>RNN applications in biology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72</cp:revision>
  <dcterms:modified xsi:type="dcterms:W3CDTF">2020-12-14T11:31:38Z</dcterms:modified>
</cp:coreProperties>
</file>